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5"/>
  </p:notesMasterIdLst>
  <p:sldIdLst>
    <p:sldId id="259" r:id="rId3"/>
    <p:sldId id="260" r:id="rId4"/>
    <p:sldId id="261" r:id="rId5"/>
    <p:sldId id="262" r:id="rId6"/>
    <p:sldId id="264" r:id="rId7"/>
    <p:sldId id="266" r:id="rId8"/>
    <p:sldId id="269" r:id="rId9"/>
    <p:sldId id="270" r:id="rId10"/>
    <p:sldId id="267" r:id="rId11"/>
    <p:sldId id="268" r:id="rId12"/>
    <p:sldId id="271" r:id="rId13"/>
    <p:sldId id="272" r:id="rId14"/>
  </p:sldIdLst>
  <p:sldSz cx="12192000" cy="6858000"/>
  <p:notesSz cx="6858000" cy="9144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CC"/>
    <a:srgbClr val="003399"/>
    <a:srgbClr val="FF3399"/>
    <a:srgbClr val="FF99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75" d="100"/>
          <a:sy n="75" d="100"/>
        </p:scale>
        <p:origin x="54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1" d="100"/>
          <a:sy n="61" d="100"/>
        </p:scale>
        <p:origin x="2742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429189-BC7D-45ED-8F05-3EC7A8DE1E58}" type="datetimeFigureOut">
              <a:rPr lang="id-ID" smtClean="0"/>
              <a:t>07/02/2019</a:t>
            </a:fld>
            <a:endParaRPr lang="id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d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6A1F49C-A879-4F47-B7C4-5AB669AFE34B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975076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id-ID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Kamera digunakan untuk sebagai inputan gambar yang dihubungkan ke </a:t>
            </a:r>
            <a:r>
              <a:rPr lang="id-ID" sz="1200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raspberry pi</a:t>
            </a:r>
            <a:r>
              <a:rPr lang="id-ID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</a:p>
          <a:p>
            <a:pPr lvl="0"/>
            <a:r>
              <a:rPr lang="id-ID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id-ID" sz="1200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Raspberry pi</a:t>
            </a:r>
            <a:r>
              <a:rPr lang="id-ID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berfungsi untuk memproses gambar tersebut menjadi frame – frame. </a:t>
            </a:r>
          </a:p>
          <a:p>
            <a:pPr lvl="0"/>
            <a:r>
              <a:rPr lang="id-ID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Laptop berfungsi sebagai outputan berupa gambar yang telah di subtraksi yang menjadi gambar frame. </a:t>
            </a:r>
          </a:p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A1F49C-A879-4F47-B7C4-5AB669AFE34B}" type="slidenum">
              <a:rPr lang="id-ID" smtClean="0"/>
              <a:t>9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7649160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id-ID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Input video rekaman yaitu video hasil rekaman dari camera diinputkan.</a:t>
            </a:r>
          </a:p>
          <a:p>
            <a:pPr lvl="0"/>
            <a:r>
              <a:rPr lang="id-ID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Ekstrak frame yaitu video diekstraksi berdasarkan frame citra 2 dimensi yang dianalisa ke tahap selanjutnya. </a:t>
            </a:r>
          </a:p>
          <a:p>
            <a:pPr lvl="0"/>
            <a:r>
              <a:rPr lang="id-ID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Output data frame yaitu data tentang video yang telah di substraksi berupa gambar frame. </a:t>
            </a:r>
          </a:p>
          <a:p>
            <a:pPr lvl="0"/>
            <a:r>
              <a:rPr lang="id-ID" sz="1200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Gaussian Mixture Model</a:t>
            </a:r>
            <a:r>
              <a:rPr lang="id-ID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yaitu metode untuk mengenali </a:t>
            </a:r>
            <a:r>
              <a:rPr lang="id-ID" sz="1200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foreground</a:t>
            </a:r>
            <a:r>
              <a:rPr lang="id-ID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dan </a:t>
            </a:r>
            <a:r>
              <a:rPr lang="id-ID" sz="1200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background</a:t>
            </a:r>
            <a:r>
              <a:rPr lang="id-ID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</a:p>
          <a:p>
            <a:pPr lvl="0"/>
            <a:r>
              <a:rPr lang="id-ID" sz="1200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Kalman Filter</a:t>
            </a:r>
            <a:r>
              <a:rPr lang="id-ID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untuk object tracking yang memiliki nilai blob f</a:t>
            </a:r>
            <a:r>
              <a:rPr lang="id-ID" sz="1200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oreground </a:t>
            </a:r>
            <a:r>
              <a:rPr lang="id-ID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yang berfungsi untuk menghitung jumlah kendaraan.</a:t>
            </a:r>
          </a:p>
          <a:p>
            <a:pPr lvl="0"/>
            <a:r>
              <a:rPr lang="id-ID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Analisa kepadatan yaitu menganalisa tingkat kepadatan dari data yang dihasilkan dan area yang telah dipilih. </a:t>
            </a:r>
          </a:p>
          <a:p>
            <a:pPr lvl="0"/>
            <a:r>
              <a:rPr lang="id-ID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Output informasi kepadatan menghasilkan informasi dari analisa kepadatan lalu lintas . </a:t>
            </a:r>
          </a:p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A1F49C-A879-4F47-B7C4-5AB669AFE34B}" type="slidenum">
              <a:rPr lang="id-ID" smtClean="0"/>
              <a:t>10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7408109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D7BD5-4CF5-41ED-8B0D-A435D22CCD90}" type="datetimeFigureOut">
              <a:rPr lang="id-ID" smtClean="0"/>
              <a:t>07/02/2019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710A1-BDC8-4549-B126-7DD820E807C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1309433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D7BD5-4CF5-41ED-8B0D-A435D22CCD90}" type="datetimeFigureOut">
              <a:rPr lang="id-ID" smtClean="0"/>
              <a:t>07/02/2019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710A1-BDC8-4549-B126-7DD820E807C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133576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D7BD5-4CF5-41ED-8B0D-A435D22CCD90}" type="datetimeFigureOut">
              <a:rPr lang="id-ID" smtClean="0"/>
              <a:t>07/02/2019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710A1-BDC8-4549-B126-7DD820E807C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993366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D7BD5-4CF5-41ED-8B0D-A435D22CCD90}" type="datetimeFigureOut">
              <a:rPr lang="id-ID" smtClean="0"/>
              <a:t>07/02/2019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710A1-BDC8-4549-B126-7DD820E807C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1801389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D7BD5-4CF5-41ED-8B0D-A435D22CCD90}" type="datetimeFigureOut">
              <a:rPr lang="id-ID" smtClean="0"/>
              <a:t>07/02/2019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710A1-BDC8-4549-B126-7DD820E807C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3193209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D7BD5-4CF5-41ED-8B0D-A435D22CCD90}" type="datetimeFigureOut">
              <a:rPr lang="id-ID" smtClean="0"/>
              <a:t>07/02/2019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710A1-BDC8-4549-B126-7DD820E807C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028814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D7BD5-4CF5-41ED-8B0D-A435D22CCD90}" type="datetimeFigureOut">
              <a:rPr lang="id-ID" smtClean="0"/>
              <a:t>07/02/2019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710A1-BDC8-4549-B126-7DD820E807C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3620422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D7BD5-4CF5-41ED-8B0D-A435D22CCD90}" type="datetimeFigureOut">
              <a:rPr lang="id-ID" smtClean="0"/>
              <a:t>07/02/2019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710A1-BDC8-4549-B126-7DD820E807C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842832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D7BD5-4CF5-41ED-8B0D-A435D22CCD90}" type="datetimeFigureOut">
              <a:rPr lang="id-ID" smtClean="0"/>
              <a:t>07/02/2019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710A1-BDC8-4549-B126-7DD820E807C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7066781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D7BD5-4CF5-41ED-8B0D-A435D22CCD90}" type="datetimeFigureOut">
              <a:rPr lang="id-ID" smtClean="0"/>
              <a:t>07/02/2019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710A1-BDC8-4549-B126-7DD820E807C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930213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D7BD5-4CF5-41ED-8B0D-A435D22CCD90}" type="datetimeFigureOut">
              <a:rPr lang="id-ID" smtClean="0"/>
              <a:t>07/02/2019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710A1-BDC8-4549-B126-7DD820E807C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28481734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ACA45-4D78-4A3D-BC43-2425B26AC845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2019/2/7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FA2E6-84CE-4B09-B23C-D8F34F55D71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9945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ACA45-4D78-4A3D-BC43-2425B26AC845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2019/2/7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FA2E6-84CE-4B09-B23C-D8F34F55D71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6659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ACA45-4D78-4A3D-BC43-2425B26AC845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2019/2/7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FA2E6-84CE-4B09-B23C-D8F34F55D71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2064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ACA45-4D78-4A3D-BC43-2425B26AC845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2019/2/7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FA2E6-84CE-4B09-B23C-D8F34F55D71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6940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ACA45-4D78-4A3D-BC43-2425B26AC845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2019/2/7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FA2E6-84CE-4B09-B23C-D8F34F55D71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2795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ACA45-4D78-4A3D-BC43-2425B26AC845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2019/2/7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FA2E6-84CE-4B09-B23C-D8F34F55D71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4431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ACA45-4D78-4A3D-BC43-2425B26AC845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2019/2/7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FA2E6-84CE-4B09-B23C-D8F34F55D71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1618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ACA45-4D78-4A3D-BC43-2425B26AC845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2019/2/7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FA2E6-84CE-4B09-B23C-D8F34F55D71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8158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ACA45-4D78-4A3D-BC43-2425B26AC845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2019/2/7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FA2E6-84CE-4B09-B23C-D8F34F55D71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4856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ACA45-4D78-4A3D-BC43-2425B26AC845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2019/2/7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FA2E6-84CE-4B09-B23C-D8F34F55D71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0790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ACA45-4D78-4A3D-BC43-2425B26AC845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2019/2/7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FA2E6-84CE-4B09-B23C-D8F34F55D71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9839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6D7BD5-4CF5-41ED-8B0D-A435D22CCD90}" type="datetimeFigureOut">
              <a:rPr lang="id-ID" smtClean="0"/>
              <a:t>07/02/2019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C710A1-BDC8-4549-B126-7DD820E807C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6143937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7ACA45-4D78-4A3D-BC43-2425B26AC845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2019/2/7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6FA2E6-84CE-4B09-B23C-D8F34F55D71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05366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3" name="矩形 4"/>
          <p:cNvSpPr/>
          <p:nvPr/>
        </p:nvSpPr>
        <p:spPr>
          <a:xfrm>
            <a:off x="795046" y="25401"/>
            <a:ext cx="10601907" cy="6858000"/>
          </a:xfrm>
          <a:prstGeom prst="rect">
            <a:avLst/>
          </a:prstGeom>
          <a:solidFill>
            <a:schemeClr val="tx1">
              <a:alpha val="5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文本框 7"/>
          <p:cNvSpPr txBox="1"/>
          <p:nvPr/>
        </p:nvSpPr>
        <p:spPr>
          <a:xfrm>
            <a:off x="795047" y="236621"/>
            <a:ext cx="106019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altLang="zh-CN" sz="3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SEMINAR PROPOSAL PROYEK AKHIR </a:t>
            </a:r>
            <a:endParaRPr kumimoji="0" lang="zh-CN" altLang="en-US" sz="3600" b="1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cxnSp>
        <p:nvCxnSpPr>
          <p:cNvPr id="5" name="直接连接符 8"/>
          <p:cNvCxnSpPr/>
          <p:nvPr/>
        </p:nvCxnSpPr>
        <p:spPr>
          <a:xfrm flipV="1">
            <a:off x="2282244" y="923627"/>
            <a:ext cx="7752093" cy="1128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2304617" y="1160248"/>
            <a:ext cx="772972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4000" b="1" spc="300" dirty="0" smtClean="0">
                <a:solidFill>
                  <a:schemeClr val="bg1"/>
                </a:solidFill>
                <a:latin typeface="Microsoft Himalaya" panose="01010100010101010101" pitchFamily="2" charset="0"/>
                <a:ea typeface="Microsoft Himalaya" panose="01010100010101010101" pitchFamily="2" charset="0"/>
                <a:cs typeface="Microsoft Himalaya" panose="01010100010101010101" pitchFamily="2" charset="0"/>
              </a:rPr>
              <a:t>Sistem Kepadatan Lalu Lintas </a:t>
            </a:r>
          </a:p>
          <a:p>
            <a:pPr algn="ctr"/>
            <a:r>
              <a:rPr lang="id-ID" sz="4000" b="1" spc="300" dirty="0" smtClean="0">
                <a:solidFill>
                  <a:schemeClr val="bg1"/>
                </a:solidFill>
                <a:latin typeface="Microsoft Himalaya" panose="01010100010101010101" pitchFamily="2" charset="0"/>
                <a:ea typeface="Microsoft Himalaya" panose="01010100010101010101" pitchFamily="2" charset="0"/>
                <a:cs typeface="Microsoft Himalaya" panose="01010100010101010101" pitchFamily="2" charset="0"/>
              </a:rPr>
              <a:t>Menggunakan </a:t>
            </a:r>
          </a:p>
          <a:p>
            <a:pPr algn="ctr"/>
            <a:r>
              <a:rPr lang="id-ID" sz="4000" b="1" spc="300" dirty="0" smtClean="0">
                <a:solidFill>
                  <a:schemeClr val="bg1"/>
                </a:solidFill>
                <a:latin typeface="Microsoft Himalaya" panose="01010100010101010101" pitchFamily="2" charset="0"/>
                <a:ea typeface="Microsoft Himalaya" panose="01010100010101010101" pitchFamily="2" charset="0"/>
                <a:cs typeface="Microsoft Himalaya" panose="01010100010101010101" pitchFamily="2" charset="0"/>
              </a:rPr>
              <a:t>Vehicle Recognition</a:t>
            </a:r>
            <a:endParaRPr lang="en-US" sz="4000" b="1" spc="300" dirty="0" smtClean="0">
              <a:solidFill>
                <a:schemeClr val="bg1"/>
              </a:solidFill>
              <a:latin typeface="Microsoft Himalaya" panose="01010100010101010101" pitchFamily="2" charset="0"/>
              <a:ea typeface="Microsoft Himalaya" panose="01010100010101010101" pitchFamily="2" charset="0"/>
              <a:cs typeface="Microsoft Himalaya" panose="01010100010101010101" pitchFamily="2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282244" y="6257835"/>
            <a:ext cx="75827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2000" b="1" spc="300" dirty="0" smtClean="0">
                <a:solidFill>
                  <a:schemeClr val="bg1"/>
                </a:solidFill>
                <a:latin typeface="Tw Cen MT" panose="020B0602020104020603" pitchFamily="34" charset="0"/>
                <a:ea typeface="Open Sans Extrabold" charset="0"/>
                <a:cs typeface="Open Sans Extrabold" charset="0"/>
              </a:rPr>
              <a:t>Fani Enda Purwita | 361655401004</a:t>
            </a:r>
            <a:r>
              <a:rPr lang="id-ID" sz="2000" b="1" spc="300" dirty="0">
                <a:solidFill>
                  <a:schemeClr val="bg1"/>
                </a:solidFill>
                <a:latin typeface="Tw Cen MT" panose="020B0602020104020603" pitchFamily="34" charset="0"/>
                <a:ea typeface="Open Sans Extrabold" charset="0"/>
                <a:cs typeface="Open Sans Extrabold" charset="0"/>
              </a:rPr>
              <a:t> </a:t>
            </a:r>
            <a:r>
              <a:rPr lang="id-ID" sz="2000" b="1" spc="300" dirty="0" smtClean="0">
                <a:solidFill>
                  <a:schemeClr val="bg1"/>
                </a:solidFill>
                <a:latin typeface="Tw Cen MT" panose="020B0602020104020603" pitchFamily="34" charset="0"/>
                <a:ea typeface="Open Sans Extrabold" charset="0"/>
                <a:cs typeface="Open Sans Extrabold" charset="0"/>
              </a:rPr>
              <a:t>| SEMESTER 5</a:t>
            </a:r>
            <a:endParaRPr lang="en-US" sz="2000" b="1" spc="300" dirty="0" smtClean="0">
              <a:solidFill>
                <a:schemeClr val="bg1"/>
              </a:solidFill>
              <a:latin typeface="Tw Cen MT" panose="020B0602020104020603" pitchFamily="34" charset="0"/>
              <a:ea typeface="Open Sans Extrabold" charset="0"/>
              <a:cs typeface="Open Sans Extrabold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2338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" name="图片 3"/>
          <p:cNvPicPr>
            <a:picLocks noChangeAspect="1"/>
          </p:cNvPicPr>
          <p:nvPr/>
        </p:nvPicPr>
        <p:blipFill rotWithShape="1">
          <a:blip r:embed="rId2" cstate="screen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2667000" y="-2667000"/>
            <a:ext cx="6858000" cy="12192000"/>
          </a:xfrm>
          <a:prstGeom prst="rect">
            <a:avLst/>
          </a:prstGeom>
        </p:spPr>
      </p:pic>
      <p:pic>
        <p:nvPicPr>
          <p:cNvPr id="39" name="图片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4070716"/>
            <a:ext cx="2873999" cy="2787283"/>
          </a:xfrm>
          <a:prstGeom prst="rect">
            <a:avLst/>
          </a:prstGeom>
        </p:spPr>
      </p:pic>
      <p:sp>
        <p:nvSpPr>
          <p:cNvPr id="3" name="Shape 917"/>
          <p:cNvSpPr/>
          <p:nvPr/>
        </p:nvSpPr>
        <p:spPr>
          <a:xfrm flipV="1">
            <a:off x="1533525" y="3572038"/>
            <a:ext cx="9166377" cy="220"/>
          </a:xfrm>
          <a:prstGeom prst="line">
            <a:avLst/>
          </a:prstGeom>
          <a:ln w="38100">
            <a:solidFill>
              <a:srgbClr val="ADBACA"/>
            </a:solidFill>
            <a:custDash>
              <a:ds d="200000" sp="200000"/>
            </a:custDash>
            <a:miter lim="400000"/>
          </a:ln>
        </p:spPr>
        <p:txBody>
          <a:bodyPr lIns="0" tIns="0" rIns="0" bIns="0" anchor="ctr"/>
          <a:lstStyle/>
          <a:p>
            <a:pPr marL="0" marR="0" lvl="0" indent="0" defTabSz="2286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>
                <a:latin typeface="Helvetica"/>
                <a:ea typeface="Helvetica"/>
                <a:cs typeface="Helvetica"/>
                <a:sym typeface="Helvetica"/>
              </a:defRPr>
            </a:pPr>
            <a:endParaRPr kumimoji="0" sz="6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Helvetica"/>
              <a:sym typeface="Arial" panose="020B0604020202020204" pitchFamily="34" charset="0"/>
            </a:endParaRPr>
          </a:p>
        </p:txBody>
      </p:sp>
      <p:sp>
        <p:nvSpPr>
          <p:cNvPr id="5" name="Shape 918"/>
          <p:cNvSpPr/>
          <p:nvPr/>
        </p:nvSpPr>
        <p:spPr>
          <a:xfrm flipV="1">
            <a:off x="5872014" y="1700560"/>
            <a:ext cx="1" cy="4020976"/>
          </a:xfrm>
          <a:prstGeom prst="line">
            <a:avLst/>
          </a:prstGeom>
          <a:ln w="38100">
            <a:solidFill>
              <a:srgbClr val="ADBACA"/>
            </a:solidFill>
            <a:custDash>
              <a:ds d="200000" sp="200000"/>
            </a:custDash>
            <a:miter lim="400000"/>
          </a:ln>
        </p:spPr>
        <p:txBody>
          <a:bodyPr lIns="0" tIns="0" rIns="0" bIns="0" anchor="ctr"/>
          <a:lstStyle/>
          <a:p>
            <a:pPr marL="0" marR="0" lvl="0" indent="0" defTabSz="2286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>
                <a:latin typeface="Helvetica"/>
                <a:ea typeface="Helvetica"/>
                <a:cs typeface="Helvetica"/>
                <a:sym typeface="Helvetica"/>
              </a:defRPr>
            </a:pPr>
            <a:endParaRPr kumimoji="0" sz="6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Helvetica"/>
              <a:sym typeface="Arial" panose="020B0604020202020204" pitchFamily="34" charset="0"/>
            </a:endParaRPr>
          </a:p>
        </p:txBody>
      </p:sp>
      <p:pic>
        <p:nvPicPr>
          <p:cNvPr id="40" name="图片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>
            <a:off x="9318001" y="0"/>
            <a:ext cx="2873999" cy="2787283"/>
          </a:xfrm>
          <a:prstGeom prst="rect">
            <a:avLst/>
          </a:prstGeom>
        </p:spPr>
      </p:pic>
      <p:sp>
        <p:nvSpPr>
          <p:cNvPr id="38" name="文本框 128"/>
          <p:cNvSpPr txBox="1">
            <a:spLocks noChangeArrowheads="1"/>
          </p:cNvSpPr>
          <p:nvPr/>
        </p:nvSpPr>
        <p:spPr bwMode="auto">
          <a:xfrm>
            <a:off x="115214" y="152401"/>
            <a:ext cx="1207678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/>
            </a:pPr>
            <a:r>
              <a:rPr lang="id-ID" altLang="zh-CN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LATAR BERLAKANG 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" name="文本框 128"/>
          <p:cNvSpPr txBox="1">
            <a:spLocks noChangeArrowheads="1"/>
          </p:cNvSpPr>
          <p:nvPr/>
        </p:nvSpPr>
        <p:spPr bwMode="auto">
          <a:xfrm>
            <a:off x="1811917" y="2119473"/>
            <a:ext cx="3920283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/>
            </a:pPr>
            <a:r>
              <a:rPr lang="id-ID" altLang="zh-CN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Kepadatan lalu lintas terjadi karena kurangnya angkutan umum yang beroperasi sehingga masyarakat memilih untuk menggunakan kendaraan pribadi.  </a:t>
            </a:r>
            <a:endParaRPr lang="zh-CN" altLang="en-US" sz="1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5" name="文本框 128"/>
          <p:cNvSpPr txBox="1">
            <a:spLocks noChangeArrowheads="1"/>
          </p:cNvSpPr>
          <p:nvPr/>
        </p:nvSpPr>
        <p:spPr bwMode="auto">
          <a:xfrm>
            <a:off x="1881824" y="4067163"/>
            <a:ext cx="3920283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/>
            </a:pPr>
            <a:r>
              <a:rPr lang="id-ID" altLang="zh-CN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Untuk memperoleh data kendaraan yang lewat di jalan raya, masih menggunakan mesin mekanik dengan menugaskan dua orang atau lebih berada di lapangan. </a:t>
            </a:r>
            <a:endParaRPr lang="zh-CN" altLang="en-US" sz="1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6" name="文本框 128"/>
          <p:cNvSpPr txBox="1">
            <a:spLocks noChangeArrowheads="1"/>
          </p:cNvSpPr>
          <p:nvPr/>
        </p:nvSpPr>
        <p:spPr bwMode="auto">
          <a:xfrm>
            <a:off x="6199437" y="2166492"/>
            <a:ext cx="3920283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/>
            </a:pPr>
            <a:r>
              <a:rPr lang="id-ID" altLang="zh-CN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Teknologi yang tepat adalah mendeteksi kendaraan dan menghitung jumlah kendaraan di jalan. </a:t>
            </a:r>
            <a:endParaRPr lang="zh-CN" altLang="en-US" sz="1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7" name="文本框 128"/>
          <p:cNvSpPr txBox="1">
            <a:spLocks noChangeArrowheads="1"/>
          </p:cNvSpPr>
          <p:nvPr/>
        </p:nvSpPr>
        <p:spPr bwMode="auto">
          <a:xfrm>
            <a:off x="6255909" y="4073985"/>
            <a:ext cx="3920283" cy="116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/>
            </a:pPr>
            <a:r>
              <a:rPr lang="id-ID" altLang="zh-CN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Implementasi kebutuhan sistem dengan library </a:t>
            </a:r>
            <a:r>
              <a:rPr lang="id-ID" altLang="zh-CN" sz="1400" b="1" i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OpenCV</a:t>
            </a:r>
            <a:r>
              <a:rPr lang="id-ID" altLang="zh-CN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. Ketika kamera menangkap gambar lalu memproses menggunakan library tersebut menggunakan </a:t>
            </a:r>
            <a:r>
              <a:rPr lang="id-ID" altLang="zh-CN" sz="1400" b="1" i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Raspberry Pi</a:t>
            </a:r>
            <a:r>
              <a:rPr lang="id-ID" altLang="zh-CN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. </a:t>
            </a:r>
            <a:endParaRPr lang="zh-CN" altLang="en-US" sz="1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91400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3000">
        <p14:conveyor dir="l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6"/>
          <p:cNvSpPr/>
          <p:nvPr/>
        </p:nvSpPr>
        <p:spPr>
          <a:xfrm>
            <a:off x="0" y="0"/>
            <a:ext cx="12212320" cy="6858000"/>
          </a:xfrm>
          <a:prstGeom prst="rect">
            <a:avLst/>
          </a:prstGeom>
          <a:solidFill>
            <a:schemeClr val="tx1">
              <a:alpha val="5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12" name="图片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800000">
            <a:off x="9318001" y="0"/>
            <a:ext cx="2873999" cy="2787283"/>
          </a:xfrm>
          <a:prstGeom prst="rect">
            <a:avLst/>
          </a:prstGeom>
        </p:spPr>
      </p:pic>
      <p:pic>
        <p:nvPicPr>
          <p:cNvPr id="13" name="图片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4070716"/>
            <a:ext cx="2873999" cy="2787283"/>
          </a:xfrm>
          <a:prstGeom prst="rect">
            <a:avLst/>
          </a:prstGeom>
        </p:spPr>
      </p:pic>
      <p:sp>
        <p:nvSpPr>
          <p:cNvPr id="3" name="文本框 128"/>
          <p:cNvSpPr txBox="1">
            <a:spLocks noChangeArrowheads="1"/>
          </p:cNvSpPr>
          <p:nvPr/>
        </p:nvSpPr>
        <p:spPr bwMode="auto">
          <a:xfrm>
            <a:off x="336883" y="108284"/>
            <a:ext cx="1185511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/>
            </a:pPr>
            <a:r>
              <a:rPr lang="id-ID" altLang="zh-CN" sz="2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RUMUSAN MASALAH 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2543132" y="1571624"/>
            <a:ext cx="228600" cy="569083"/>
          </a:xfrm>
          <a:prstGeom prst="rect">
            <a:avLst/>
          </a:prstGeom>
          <a:solidFill>
            <a:srgbClr val="00206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038997" y="1505014"/>
            <a:ext cx="7381809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id-ID" sz="2400" b="1" kern="2000" dirty="0" smtClean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Bagaimana mendeteksi kendaraan di jalan raya menggunakan kamera ?  </a:t>
            </a:r>
            <a:endParaRPr lang="en-US" sz="2400" b="1" kern="2000" dirty="0">
              <a:solidFill>
                <a:schemeClr val="bg1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7" name="矩形 4"/>
          <p:cNvSpPr/>
          <p:nvPr/>
        </p:nvSpPr>
        <p:spPr>
          <a:xfrm>
            <a:off x="2543132" y="3132734"/>
            <a:ext cx="228600" cy="569083"/>
          </a:xfrm>
          <a:prstGeom prst="rect">
            <a:avLst/>
          </a:prstGeom>
          <a:solidFill>
            <a:srgbClr val="00206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矩形 4"/>
          <p:cNvSpPr/>
          <p:nvPr/>
        </p:nvSpPr>
        <p:spPr>
          <a:xfrm>
            <a:off x="2531101" y="4640665"/>
            <a:ext cx="228600" cy="569083"/>
          </a:xfrm>
          <a:prstGeom prst="rect">
            <a:avLst/>
          </a:prstGeom>
          <a:solidFill>
            <a:srgbClr val="00206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947864" y="3058439"/>
            <a:ext cx="7381809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id-ID" sz="2400" b="1" kern="2000" dirty="0" smtClean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Bagaimana menghitung jumlah kendaraan di jalan raya ? </a:t>
            </a:r>
            <a:endParaRPr lang="en-US" sz="2400" b="1" kern="2000" dirty="0">
              <a:solidFill>
                <a:schemeClr val="bg1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947865" y="4611864"/>
            <a:ext cx="7381809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id-ID" sz="2400" b="1" kern="2000" dirty="0" smtClean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Bagaimana menguji akurasi deteksi kendaraan di jalan raya ?</a:t>
            </a:r>
            <a:endParaRPr lang="en-US" sz="2400" b="1" kern="2000" dirty="0">
              <a:solidFill>
                <a:schemeClr val="bg1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10299512"/>
      </p:ext>
    </p:extLst>
  </p:cSld>
  <p:clrMapOvr>
    <a:masterClrMapping/>
  </p:clrMapOvr>
  <p:transition spd="slow">
    <p:push dir="u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9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35" presetClass="path" presetSubtype="0" accel="10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25E-6 -1.85185E-6 L 0.27044 -1.85185E-6 " pathEditMode="relative" rAng="0" ptsTypes="AA">
                                          <p:cBhvr>
                                            <p:cTn id="9" dur="1000" spd="-100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3516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500" fill="hold"/>
                                            <p:tgtEl>
                                              <p:spTgt spid="5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4" fill="hold" grpId="0" nodeType="withEffect" p14:presetBounceEnd="3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4000">
                                          <p:cBhvr additive="base">
                                            <p:cTn id="14" dur="7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4000">
                                          <p:cBhvr additive="base">
                                            <p:cTn id="15" dur="7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10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8" dur="9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35" presetClass="path" presetSubtype="0" accel="10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25E-6 1.85185E-6 L 0.27044 1.85185E-6 " pathEditMode="relative" rAng="0" ptsTypes="AA">
                                          <p:cBhvr>
                                            <p:cTn id="20" dur="1000" spd="-100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3516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1" presetID="6" presetClass="emph" presetSubtype="0" autoRev="1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Scale>
                                          <p:cBhvr>
                                            <p:cTn id="22" dur="500" fill="hold"/>
                                            <p:tgtEl>
                                              <p:spTgt spid="7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3" presetID="10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5" dur="9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6" presetID="35" presetClass="path" presetSubtype="0" accel="10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91667E-6 4.44444E-6 L 0.27044 4.44444E-6 " pathEditMode="relative" rAng="0" ptsTypes="AA">
                                          <p:cBhvr>
                                            <p:cTn id="27" dur="1000" spd="-100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3516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8" presetID="6" presetClass="emph" presetSubtype="0" autoRev="1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Scale>
                                          <p:cBhvr>
                                            <p:cTn id="29" dur="500" fill="hold"/>
                                            <p:tgtEl>
                                              <p:spTgt spid="8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4" fill="hold" grpId="0" nodeType="withEffect" p14:presetBounceEnd="34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4000">
                                          <p:cBhvr additive="base">
                                            <p:cTn id="32" dur="7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4000">
                                          <p:cBhvr additive="base">
                                            <p:cTn id="33" dur="7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4" fill="hold" grpId="0" nodeType="withEffect" p14:presetBounceEnd="34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4000">
                                          <p:cBhvr additive="base">
                                            <p:cTn id="36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4000">
                                          <p:cBhvr additive="base">
                                            <p:cTn id="37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5" grpId="1" animBg="1"/>
          <p:bldP spid="5" grpId="2" animBg="1"/>
          <p:bldP spid="6" grpId="0"/>
          <p:bldP spid="7" grpId="0" animBg="1"/>
          <p:bldP spid="7" grpId="1" animBg="1"/>
          <p:bldP spid="7" grpId="2" animBg="1"/>
          <p:bldP spid="8" grpId="0" animBg="1"/>
          <p:bldP spid="8" grpId="1" animBg="1"/>
          <p:bldP spid="8" grpId="2" animBg="1"/>
          <p:bldP spid="9" grpId="0"/>
          <p:bldP spid="1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9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35" presetClass="path" presetSubtype="0" accel="10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25E-6 -1.85185E-6 L 0.27044 -1.85185E-6 " pathEditMode="relative" rAng="0" ptsTypes="AA">
                                          <p:cBhvr>
                                            <p:cTn id="9" dur="1000" spd="-100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3516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500" fill="hold"/>
                                            <p:tgtEl>
                                              <p:spTgt spid="5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7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7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10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8" dur="9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35" presetClass="path" presetSubtype="0" accel="10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25E-6 1.85185E-6 L 0.27044 1.85185E-6 " pathEditMode="relative" rAng="0" ptsTypes="AA">
                                          <p:cBhvr>
                                            <p:cTn id="20" dur="1000" spd="-100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3516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1" presetID="6" presetClass="emph" presetSubtype="0" autoRev="1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Scale>
                                          <p:cBhvr>
                                            <p:cTn id="22" dur="500" fill="hold"/>
                                            <p:tgtEl>
                                              <p:spTgt spid="7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3" presetID="10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5" dur="9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6" presetID="35" presetClass="path" presetSubtype="0" accel="10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91667E-6 4.44444E-6 L 0.27044 4.44444E-6 " pathEditMode="relative" rAng="0" ptsTypes="AA">
                                          <p:cBhvr>
                                            <p:cTn id="27" dur="1000" spd="-100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3516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8" presetID="6" presetClass="emph" presetSubtype="0" autoRev="1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Scale>
                                          <p:cBhvr>
                                            <p:cTn id="29" dur="500" fill="hold"/>
                                            <p:tgtEl>
                                              <p:spTgt spid="8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4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7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7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4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7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5" grpId="1" animBg="1"/>
          <p:bldP spid="5" grpId="2" animBg="1"/>
          <p:bldP spid="6" grpId="0"/>
          <p:bldP spid="7" grpId="0" animBg="1"/>
          <p:bldP spid="7" grpId="1" animBg="1"/>
          <p:bldP spid="7" grpId="2" animBg="1"/>
          <p:bldP spid="8" grpId="0" animBg="1"/>
          <p:bldP spid="8" grpId="1" animBg="1"/>
          <p:bldP spid="8" grpId="2" animBg="1"/>
          <p:bldP spid="9" grpId="0"/>
          <p:bldP spid="14" grpId="0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6"/>
          <p:cNvSpPr/>
          <p:nvPr/>
        </p:nvSpPr>
        <p:spPr>
          <a:xfrm>
            <a:off x="0" y="0"/>
            <a:ext cx="12212320" cy="6858000"/>
          </a:xfrm>
          <a:prstGeom prst="rect">
            <a:avLst/>
          </a:prstGeom>
          <a:solidFill>
            <a:schemeClr val="tx1">
              <a:alpha val="5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12" name="图片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800000">
            <a:off x="9318001" y="0"/>
            <a:ext cx="2873999" cy="2787283"/>
          </a:xfrm>
          <a:prstGeom prst="rect">
            <a:avLst/>
          </a:prstGeom>
        </p:spPr>
      </p:pic>
      <p:pic>
        <p:nvPicPr>
          <p:cNvPr id="13" name="图片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4070716"/>
            <a:ext cx="2873999" cy="2787283"/>
          </a:xfrm>
          <a:prstGeom prst="rect">
            <a:avLst/>
          </a:prstGeom>
        </p:spPr>
      </p:pic>
      <p:sp>
        <p:nvSpPr>
          <p:cNvPr id="3" name="文本框 128"/>
          <p:cNvSpPr txBox="1">
            <a:spLocks noChangeArrowheads="1"/>
          </p:cNvSpPr>
          <p:nvPr/>
        </p:nvSpPr>
        <p:spPr bwMode="auto">
          <a:xfrm>
            <a:off x="336883" y="108284"/>
            <a:ext cx="1185511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/>
            </a:pPr>
            <a:r>
              <a:rPr lang="id-ID" altLang="zh-CN" sz="2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TUJUAN 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2543132" y="1571624"/>
            <a:ext cx="228600" cy="569083"/>
          </a:xfrm>
          <a:prstGeom prst="rect">
            <a:avLst/>
          </a:prstGeom>
          <a:solidFill>
            <a:srgbClr val="00206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038997" y="1505014"/>
            <a:ext cx="7381809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id-ID" sz="2000" b="1" kern="2000" dirty="0" smtClean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Menghasilkan suatu sistem untuk mendeteksi kendaraan di jalan raya menggunakan kamera yang dikendalikan oleh </a:t>
            </a:r>
            <a:r>
              <a:rPr lang="id-ID" sz="2000" b="1" i="1" kern="2000" dirty="0" smtClean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Raspberry Pi</a:t>
            </a:r>
            <a:r>
              <a:rPr lang="id-ID" sz="2000" b="1" kern="2000" dirty="0" smtClean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. </a:t>
            </a:r>
            <a:endParaRPr lang="en-US" sz="2000" b="1" kern="2000" dirty="0">
              <a:solidFill>
                <a:schemeClr val="bg1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7" name="矩形 4"/>
          <p:cNvSpPr/>
          <p:nvPr/>
        </p:nvSpPr>
        <p:spPr>
          <a:xfrm>
            <a:off x="2543132" y="3132734"/>
            <a:ext cx="228600" cy="569083"/>
          </a:xfrm>
          <a:prstGeom prst="rect">
            <a:avLst/>
          </a:prstGeom>
          <a:solidFill>
            <a:srgbClr val="00206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矩形 4"/>
          <p:cNvSpPr/>
          <p:nvPr/>
        </p:nvSpPr>
        <p:spPr>
          <a:xfrm>
            <a:off x="2543132" y="4412113"/>
            <a:ext cx="228600" cy="569083"/>
          </a:xfrm>
          <a:prstGeom prst="rect">
            <a:avLst/>
          </a:prstGeom>
          <a:solidFill>
            <a:srgbClr val="00206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947864" y="3058439"/>
            <a:ext cx="7381809" cy="61555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id-ID" sz="2000" b="1" kern="2000" dirty="0" smtClean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Memberikan informasi jumlah kendaraan yang melintas di jalan raya. </a:t>
            </a:r>
            <a:endParaRPr lang="en-US" sz="2000" b="1" kern="2000" dirty="0">
              <a:solidFill>
                <a:schemeClr val="bg1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947864" y="4362836"/>
            <a:ext cx="7381809" cy="61555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id-ID" sz="2000" b="1" kern="2000" dirty="0" smtClean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Memberikan presentasi jumlah kendaraan yang terdeteksi dan yang tidak terdeteksi. </a:t>
            </a:r>
            <a:endParaRPr lang="en-US" sz="2000" b="1" kern="2000" dirty="0">
              <a:solidFill>
                <a:schemeClr val="bg1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13864806"/>
      </p:ext>
    </p:extLst>
  </p:cSld>
  <p:clrMapOvr>
    <a:masterClrMapping/>
  </p:clrMapOvr>
  <p:transition spd="slow">
    <p:push dir="u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9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35" presetClass="path" presetSubtype="0" accel="10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25E-6 -1.85185E-6 L 0.27044 -1.85185E-6 " pathEditMode="relative" rAng="0" ptsTypes="AA">
                                          <p:cBhvr>
                                            <p:cTn id="9" dur="1000" spd="-100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3516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500" fill="hold"/>
                                            <p:tgtEl>
                                              <p:spTgt spid="5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4" fill="hold" grpId="0" nodeType="withEffect" p14:presetBounceEnd="3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4000">
                                          <p:cBhvr additive="base">
                                            <p:cTn id="14" dur="7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4000">
                                          <p:cBhvr additive="base">
                                            <p:cTn id="15" dur="7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10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8" dur="9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35" presetClass="path" presetSubtype="0" accel="10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25E-6 1.85185E-6 L 0.27044 1.85185E-6 " pathEditMode="relative" rAng="0" ptsTypes="AA">
                                          <p:cBhvr>
                                            <p:cTn id="20" dur="1000" spd="-100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3516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1" presetID="6" presetClass="emph" presetSubtype="0" autoRev="1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Scale>
                                          <p:cBhvr>
                                            <p:cTn id="22" dur="500" fill="hold"/>
                                            <p:tgtEl>
                                              <p:spTgt spid="7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3" presetID="10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5" dur="9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6" presetID="35" presetClass="path" presetSubtype="0" accel="10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25E-6 -2.22222E-6 L 0.27044 -2.22222E-6 " pathEditMode="relative" rAng="0" ptsTypes="AA">
                                          <p:cBhvr>
                                            <p:cTn id="27" dur="1000" spd="-100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3516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8" presetID="6" presetClass="emph" presetSubtype="0" autoRev="1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Scale>
                                          <p:cBhvr>
                                            <p:cTn id="29" dur="500" fill="hold"/>
                                            <p:tgtEl>
                                              <p:spTgt spid="8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4" fill="hold" grpId="0" nodeType="withEffect" p14:presetBounceEnd="34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4000">
                                          <p:cBhvr additive="base">
                                            <p:cTn id="32" dur="7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4000">
                                          <p:cBhvr additive="base">
                                            <p:cTn id="33" dur="7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4" fill="hold" grpId="0" nodeType="withEffect" p14:presetBounceEnd="34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4000">
                                          <p:cBhvr additive="base">
                                            <p:cTn id="36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4000">
                                          <p:cBhvr additive="base">
                                            <p:cTn id="37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5" grpId="1" animBg="1"/>
          <p:bldP spid="5" grpId="2" animBg="1"/>
          <p:bldP spid="6" grpId="0"/>
          <p:bldP spid="7" grpId="0" animBg="1"/>
          <p:bldP spid="7" grpId="1" animBg="1"/>
          <p:bldP spid="7" grpId="2" animBg="1"/>
          <p:bldP spid="8" grpId="0" animBg="1"/>
          <p:bldP spid="8" grpId="1" animBg="1"/>
          <p:bldP spid="8" grpId="2" animBg="1"/>
          <p:bldP spid="9" grpId="0"/>
          <p:bldP spid="1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9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35" presetClass="path" presetSubtype="0" accel="10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25E-6 -1.85185E-6 L 0.27044 -1.85185E-6 " pathEditMode="relative" rAng="0" ptsTypes="AA">
                                          <p:cBhvr>
                                            <p:cTn id="9" dur="1000" spd="-100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3516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500" fill="hold"/>
                                            <p:tgtEl>
                                              <p:spTgt spid="5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7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7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10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8" dur="9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35" presetClass="path" presetSubtype="0" accel="10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25E-6 1.85185E-6 L 0.27044 1.85185E-6 " pathEditMode="relative" rAng="0" ptsTypes="AA">
                                          <p:cBhvr>
                                            <p:cTn id="20" dur="1000" spd="-100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3516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1" presetID="6" presetClass="emph" presetSubtype="0" autoRev="1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Scale>
                                          <p:cBhvr>
                                            <p:cTn id="22" dur="500" fill="hold"/>
                                            <p:tgtEl>
                                              <p:spTgt spid="7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3" presetID="10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5" dur="9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6" presetID="35" presetClass="path" presetSubtype="0" accel="10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25E-6 -2.22222E-6 L 0.27044 -2.22222E-6 " pathEditMode="relative" rAng="0" ptsTypes="AA">
                                          <p:cBhvr>
                                            <p:cTn id="27" dur="1000" spd="-100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3516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8" presetID="6" presetClass="emph" presetSubtype="0" autoRev="1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Scale>
                                          <p:cBhvr>
                                            <p:cTn id="29" dur="500" fill="hold"/>
                                            <p:tgtEl>
                                              <p:spTgt spid="8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4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7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7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4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7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5" grpId="1" animBg="1"/>
          <p:bldP spid="5" grpId="2" animBg="1"/>
          <p:bldP spid="6" grpId="0"/>
          <p:bldP spid="7" grpId="0" animBg="1"/>
          <p:bldP spid="7" grpId="1" animBg="1"/>
          <p:bldP spid="7" grpId="2" animBg="1"/>
          <p:bldP spid="8" grpId="0" animBg="1"/>
          <p:bldP spid="8" grpId="1" animBg="1"/>
          <p:bldP spid="8" grpId="2" animBg="1"/>
          <p:bldP spid="9" grpId="0"/>
          <p:bldP spid="14" grpId="0"/>
        </p:bldLst>
      </p:timing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6"/>
          <p:cNvSpPr/>
          <p:nvPr/>
        </p:nvSpPr>
        <p:spPr>
          <a:xfrm>
            <a:off x="0" y="0"/>
            <a:ext cx="12212320" cy="6858000"/>
          </a:xfrm>
          <a:prstGeom prst="rect">
            <a:avLst/>
          </a:prstGeom>
          <a:solidFill>
            <a:schemeClr val="tx1">
              <a:alpha val="5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12" name="图片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800000">
            <a:off x="9318001" y="0"/>
            <a:ext cx="2873999" cy="2787283"/>
          </a:xfrm>
          <a:prstGeom prst="rect">
            <a:avLst/>
          </a:prstGeom>
        </p:spPr>
      </p:pic>
      <p:pic>
        <p:nvPicPr>
          <p:cNvPr id="13" name="图片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4070716"/>
            <a:ext cx="2873999" cy="2787283"/>
          </a:xfrm>
          <a:prstGeom prst="rect">
            <a:avLst/>
          </a:prstGeom>
        </p:spPr>
      </p:pic>
      <p:sp>
        <p:nvSpPr>
          <p:cNvPr id="3" name="文本框 128"/>
          <p:cNvSpPr txBox="1">
            <a:spLocks noChangeArrowheads="1"/>
          </p:cNvSpPr>
          <p:nvPr/>
        </p:nvSpPr>
        <p:spPr bwMode="auto">
          <a:xfrm>
            <a:off x="336883" y="108284"/>
            <a:ext cx="1185511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/>
            </a:pPr>
            <a:r>
              <a:rPr lang="id-ID" altLang="zh-CN" sz="2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MANFAAT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2543132" y="1571624"/>
            <a:ext cx="228600" cy="569083"/>
          </a:xfrm>
          <a:prstGeom prst="rect">
            <a:avLst/>
          </a:prstGeom>
          <a:solidFill>
            <a:srgbClr val="00206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038997" y="1505014"/>
            <a:ext cx="7381809" cy="61555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id-ID" sz="2000" b="1" kern="2000" dirty="0" smtClean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Microsoft Himalaya" panose="01010100010101010101" pitchFamily="2" charset="0"/>
              </a:rPr>
              <a:t>Menghasilkan perangkat keras yang dapat mendeteksi kendaraan menggunakan kamera. </a:t>
            </a:r>
            <a:endParaRPr lang="en-US" sz="2000" b="1" kern="2000" dirty="0">
              <a:solidFill>
                <a:schemeClr val="bg1"/>
              </a:solidFill>
              <a:latin typeface="Microsoft YaHei" panose="020B0503020204020204" pitchFamily="34" charset="-122"/>
              <a:ea typeface="Microsoft YaHei" panose="020B0503020204020204" pitchFamily="34" charset="-122"/>
              <a:cs typeface="Microsoft Himalaya" panose="01010100010101010101" pitchFamily="2" charset="0"/>
            </a:endParaRPr>
          </a:p>
        </p:txBody>
      </p:sp>
      <p:sp>
        <p:nvSpPr>
          <p:cNvPr id="7" name="矩形 4"/>
          <p:cNvSpPr/>
          <p:nvPr/>
        </p:nvSpPr>
        <p:spPr>
          <a:xfrm>
            <a:off x="2543132" y="2857840"/>
            <a:ext cx="228600" cy="569083"/>
          </a:xfrm>
          <a:prstGeom prst="rect">
            <a:avLst/>
          </a:prstGeom>
          <a:solidFill>
            <a:srgbClr val="00206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矩形 4"/>
          <p:cNvSpPr/>
          <p:nvPr/>
        </p:nvSpPr>
        <p:spPr>
          <a:xfrm>
            <a:off x="2531101" y="4071582"/>
            <a:ext cx="228600" cy="569083"/>
          </a:xfrm>
          <a:prstGeom prst="rect">
            <a:avLst/>
          </a:prstGeom>
          <a:solidFill>
            <a:srgbClr val="00206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947864" y="2806412"/>
            <a:ext cx="7381809" cy="61555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id-ID" sz="2000" b="1" kern="2000" dirty="0" smtClean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Membantu petugas dalam memantau dan memperkirakan kepadatan lalu lintas. </a:t>
            </a:r>
            <a:endParaRPr lang="en-US" sz="2000" b="1" kern="2000" dirty="0">
              <a:solidFill>
                <a:schemeClr val="bg1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947864" y="4007991"/>
            <a:ext cx="7381809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id-ID" sz="2000" b="1" kern="2000" dirty="0" smtClean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Akses untuk mendapatkan informasi kepadatan lalu lintas lebih cepat dengan adanya sistem pemantau kenpadatan lalu lintas. </a:t>
            </a:r>
            <a:endParaRPr lang="en-US" sz="2000" b="1" kern="2000" dirty="0">
              <a:solidFill>
                <a:schemeClr val="bg1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10569564"/>
      </p:ext>
    </p:extLst>
  </p:cSld>
  <p:clrMapOvr>
    <a:masterClrMapping/>
  </p:clrMapOvr>
  <p:transition spd="slow">
    <p:push dir="u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9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35" presetClass="path" presetSubtype="0" accel="10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25E-6 -1.85185E-6 L 0.27044 -1.85185E-6 " pathEditMode="relative" rAng="0" ptsTypes="AA">
                                          <p:cBhvr>
                                            <p:cTn id="9" dur="1000" spd="-100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3516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500" fill="hold"/>
                                            <p:tgtEl>
                                              <p:spTgt spid="5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4" fill="hold" grpId="0" nodeType="withEffect" p14:presetBounceEnd="3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4000">
                                          <p:cBhvr additive="base">
                                            <p:cTn id="14" dur="7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4000">
                                          <p:cBhvr additive="base">
                                            <p:cTn id="15" dur="7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10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8" dur="9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35" presetClass="path" presetSubtype="0" accel="10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25E-6 -1.85185E-6 L 0.27044 -1.85185E-6 " pathEditMode="relative" rAng="0" ptsTypes="AA">
                                          <p:cBhvr>
                                            <p:cTn id="20" dur="1000" spd="-100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3516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1" presetID="6" presetClass="emph" presetSubtype="0" autoRev="1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Scale>
                                          <p:cBhvr>
                                            <p:cTn id="22" dur="500" fill="hold"/>
                                            <p:tgtEl>
                                              <p:spTgt spid="7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3" presetID="10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5" dur="9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6" presetID="35" presetClass="path" presetSubtype="0" accel="10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91667E-6 4.81481E-6 L 0.27044 4.81481E-6 " pathEditMode="relative" rAng="0" ptsTypes="AA">
                                          <p:cBhvr>
                                            <p:cTn id="27" dur="1000" spd="-100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3516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8" presetID="6" presetClass="emph" presetSubtype="0" autoRev="1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Scale>
                                          <p:cBhvr>
                                            <p:cTn id="29" dur="500" fill="hold"/>
                                            <p:tgtEl>
                                              <p:spTgt spid="8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4" fill="hold" grpId="0" nodeType="withEffect" p14:presetBounceEnd="34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4000">
                                          <p:cBhvr additive="base">
                                            <p:cTn id="32" dur="7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4000">
                                          <p:cBhvr additive="base">
                                            <p:cTn id="33" dur="7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4" fill="hold" grpId="0" nodeType="withEffect" p14:presetBounceEnd="34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4000">
                                          <p:cBhvr additive="base">
                                            <p:cTn id="36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4000">
                                          <p:cBhvr additive="base">
                                            <p:cTn id="37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5" grpId="1" animBg="1"/>
          <p:bldP spid="5" grpId="2" animBg="1"/>
          <p:bldP spid="6" grpId="0"/>
          <p:bldP spid="7" grpId="0" animBg="1"/>
          <p:bldP spid="7" grpId="1" animBg="1"/>
          <p:bldP spid="7" grpId="2" animBg="1"/>
          <p:bldP spid="8" grpId="0" animBg="1"/>
          <p:bldP spid="8" grpId="1" animBg="1"/>
          <p:bldP spid="8" grpId="2" animBg="1"/>
          <p:bldP spid="9" grpId="0"/>
          <p:bldP spid="1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9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35" presetClass="path" presetSubtype="0" accel="10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25E-6 -1.85185E-6 L 0.27044 -1.85185E-6 " pathEditMode="relative" rAng="0" ptsTypes="AA">
                                          <p:cBhvr>
                                            <p:cTn id="9" dur="1000" spd="-100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3516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500" fill="hold"/>
                                            <p:tgtEl>
                                              <p:spTgt spid="5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7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7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10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8" dur="9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35" presetClass="path" presetSubtype="0" accel="10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25E-6 -1.85185E-6 L 0.27044 -1.85185E-6 " pathEditMode="relative" rAng="0" ptsTypes="AA">
                                          <p:cBhvr>
                                            <p:cTn id="20" dur="1000" spd="-100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3516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1" presetID="6" presetClass="emph" presetSubtype="0" autoRev="1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Scale>
                                          <p:cBhvr>
                                            <p:cTn id="22" dur="500" fill="hold"/>
                                            <p:tgtEl>
                                              <p:spTgt spid="7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3" presetID="10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5" dur="9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6" presetID="35" presetClass="path" presetSubtype="0" accel="10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91667E-6 4.81481E-6 L 0.27044 4.81481E-6 " pathEditMode="relative" rAng="0" ptsTypes="AA">
                                          <p:cBhvr>
                                            <p:cTn id="27" dur="1000" spd="-100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3516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8" presetID="6" presetClass="emph" presetSubtype="0" autoRev="1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Scale>
                                          <p:cBhvr>
                                            <p:cTn id="29" dur="500" fill="hold"/>
                                            <p:tgtEl>
                                              <p:spTgt spid="8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4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7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7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4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7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5" grpId="1" animBg="1"/>
          <p:bldP spid="5" grpId="2" animBg="1"/>
          <p:bldP spid="6" grpId="0"/>
          <p:bldP spid="7" grpId="0" animBg="1"/>
          <p:bldP spid="7" grpId="1" animBg="1"/>
          <p:bldP spid="7" grpId="2" animBg="1"/>
          <p:bldP spid="8" grpId="0" animBg="1"/>
          <p:bldP spid="8" grpId="1" animBg="1"/>
          <p:bldP spid="8" grpId="2" animBg="1"/>
          <p:bldP spid="9" grpId="0"/>
          <p:bldP spid="14" grpId="0"/>
        </p:bldLst>
      </p:timing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5" name="图片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800000">
            <a:off x="9318001" y="0"/>
            <a:ext cx="2873999" cy="2787283"/>
          </a:xfrm>
          <a:prstGeom prst="rect">
            <a:avLst/>
          </a:prstGeom>
        </p:spPr>
      </p:pic>
      <p:pic>
        <p:nvPicPr>
          <p:cNvPr id="84" name="图片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4070716"/>
            <a:ext cx="2873999" cy="2787283"/>
          </a:xfrm>
          <a:prstGeom prst="rect">
            <a:avLst/>
          </a:prstGeom>
        </p:spPr>
      </p:pic>
      <p:sp>
        <p:nvSpPr>
          <p:cNvPr id="80" name="Rectangle 79"/>
          <p:cNvSpPr/>
          <p:nvPr/>
        </p:nvSpPr>
        <p:spPr>
          <a:xfrm>
            <a:off x="2596910" y="698286"/>
            <a:ext cx="2317012" cy="557016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1" name="Rectangle 80"/>
          <p:cNvSpPr/>
          <p:nvPr/>
        </p:nvSpPr>
        <p:spPr>
          <a:xfrm>
            <a:off x="4923683" y="690796"/>
            <a:ext cx="2317012" cy="557016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2" name="Rectangle 81"/>
          <p:cNvSpPr/>
          <p:nvPr/>
        </p:nvSpPr>
        <p:spPr>
          <a:xfrm>
            <a:off x="7256805" y="698286"/>
            <a:ext cx="2317012" cy="557016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3" name="Rectangle 82"/>
          <p:cNvSpPr/>
          <p:nvPr/>
        </p:nvSpPr>
        <p:spPr>
          <a:xfrm>
            <a:off x="9583267" y="698287"/>
            <a:ext cx="2317012" cy="557016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76" name="Rectangle 75"/>
          <p:cNvSpPr/>
          <p:nvPr/>
        </p:nvSpPr>
        <p:spPr>
          <a:xfrm>
            <a:off x="279898" y="698286"/>
            <a:ext cx="2317012" cy="5570167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4" name="文本框 128"/>
          <p:cNvSpPr txBox="1">
            <a:spLocks noChangeArrowheads="1"/>
          </p:cNvSpPr>
          <p:nvPr/>
        </p:nvSpPr>
        <p:spPr bwMode="auto">
          <a:xfrm>
            <a:off x="223498" y="236622"/>
            <a:ext cx="434850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/>
            </a:pPr>
            <a:r>
              <a:rPr lang="id-ID" altLang="zh-CN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BATASAN MASALAH</a:t>
            </a:r>
            <a:endParaRPr lang="zh-CN" altLang="en-US" sz="2400" b="1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2544718" y="3059405"/>
            <a:ext cx="237744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altLang="zh-CN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Menggunakan kamera webcam yang mampu menangkap</a:t>
            </a:r>
            <a:r>
              <a:rPr kumimoji="0" lang="id-ID" altLang="zh-CN" sz="2000" b="1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 gambar dengan resolusi 1280 x 720 pixels yang di letakkan di tepi jalan. 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4887601" y="3086158"/>
            <a:ext cx="237744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altLang="zh-CN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Jenis kendaraan</a:t>
            </a:r>
            <a:r>
              <a:rPr kumimoji="0" lang="id-ID" altLang="zh-CN" sz="2000" b="1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 yang dideteksi kedendaraan roda empat. 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7222119" y="3053446"/>
            <a:ext cx="237744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altLang="zh-CN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Perangkat yang digunakan untuk</a:t>
            </a:r>
            <a:r>
              <a:rPr kumimoji="0" lang="id-ID" altLang="zh-CN" sz="2000" b="1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 mendeteksi kendaraan yang melintas di jalur satu arah. 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623765" y="1217558"/>
            <a:ext cx="1636923" cy="1411140"/>
            <a:chOff x="865099" y="1227230"/>
            <a:chExt cx="1636923" cy="1411140"/>
          </a:xfrm>
        </p:grpSpPr>
        <p:sp>
          <p:nvSpPr>
            <p:cNvPr id="5" name="六边形 4"/>
            <p:cNvSpPr/>
            <p:nvPr/>
          </p:nvSpPr>
          <p:spPr>
            <a:xfrm>
              <a:off x="865099" y="1227230"/>
              <a:ext cx="1636923" cy="1411140"/>
            </a:xfrm>
            <a:prstGeom prst="hexagon">
              <a:avLst/>
            </a:prstGeom>
            <a:solidFill>
              <a:srgbClr val="05588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pic>
          <p:nvPicPr>
            <p:cNvPr id="56" name="Picture 55"/>
            <p:cNvPicPr>
              <a:picLocks noChangeAspect="1"/>
            </p:cNvPicPr>
            <p:nvPr/>
          </p:nvPicPr>
          <p:blipFill>
            <a:blip r:embed="rId3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23560" y="1567914"/>
              <a:ext cx="720000" cy="720000"/>
            </a:xfrm>
            <a:prstGeom prst="rect">
              <a:avLst/>
            </a:prstGeom>
          </p:spPr>
        </p:pic>
      </p:grpSp>
      <p:grpSp>
        <p:nvGrpSpPr>
          <p:cNvPr id="58" name="Group 57"/>
          <p:cNvGrpSpPr/>
          <p:nvPr/>
        </p:nvGrpSpPr>
        <p:grpSpPr>
          <a:xfrm>
            <a:off x="2904522" y="1217458"/>
            <a:ext cx="1636923" cy="1411140"/>
            <a:chOff x="2935077" y="1227230"/>
            <a:chExt cx="1636923" cy="1411140"/>
          </a:xfrm>
        </p:grpSpPr>
        <p:sp>
          <p:nvSpPr>
            <p:cNvPr id="14" name="六边形 13"/>
            <p:cNvSpPr/>
            <p:nvPr/>
          </p:nvSpPr>
          <p:spPr>
            <a:xfrm>
              <a:off x="2935077" y="1227230"/>
              <a:ext cx="1636923" cy="1411140"/>
            </a:xfrm>
            <a:prstGeom prst="hexagon">
              <a:avLst/>
            </a:prstGeom>
            <a:solidFill>
              <a:srgbClr val="58987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pic>
          <p:nvPicPr>
            <p:cNvPr id="57" name="Picture 56"/>
            <p:cNvPicPr>
              <a:picLocks noChangeAspect="1"/>
            </p:cNvPicPr>
            <p:nvPr/>
          </p:nvPicPr>
          <p:blipFill>
            <a:blip r:embed="rId4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25417" y="1642265"/>
              <a:ext cx="720000" cy="720000"/>
            </a:xfrm>
            <a:prstGeom prst="rect">
              <a:avLst/>
            </a:prstGeom>
          </p:spPr>
        </p:pic>
      </p:grpSp>
      <p:grpSp>
        <p:nvGrpSpPr>
          <p:cNvPr id="60" name="Group 59"/>
          <p:cNvGrpSpPr/>
          <p:nvPr/>
        </p:nvGrpSpPr>
        <p:grpSpPr>
          <a:xfrm>
            <a:off x="5263819" y="1217458"/>
            <a:ext cx="1636923" cy="1411140"/>
            <a:chOff x="4999907" y="1217458"/>
            <a:chExt cx="1636923" cy="1411140"/>
          </a:xfrm>
        </p:grpSpPr>
        <p:sp>
          <p:nvSpPr>
            <p:cNvPr id="25" name="六边形 24"/>
            <p:cNvSpPr/>
            <p:nvPr/>
          </p:nvSpPr>
          <p:spPr>
            <a:xfrm>
              <a:off x="4999907" y="1217458"/>
              <a:ext cx="1636923" cy="1411140"/>
            </a:xfrm>
            <a:prstGeom prst="hexagon">
              <a:avLst/>
            </a:prstGeom>
            <a:solidFill>
              <a:srgbClr val="05588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pic>
          <p:nvPicPr>
            <p:cNvPr id="59" name="Picture 58"/>
            <p:cNvPicPr>
              <a:picLocks noChangeAspect="1"/>
            </p:cNvPicPr>
            <p:nvPr/>
          </p:nvPicPr>
          <p:blipFill>
            <a:blip r:embed="rId5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58369" y="1548599"/>
              <a:ext cx="720000" cy="720000"/>
            </a:xfrm>
            <a:prstGeom prst="rect">
              <a:avLst/>
            </a:prstGeom>
          </p:spPr>
        </p:pic>
      </p:grpSp>
      <p:grpSp>
        <p:nvGrpSpPr>
          <p:cNvPr id="62" name="Group 61"/>
          <p:cNvGrpSpPr/>
          <p:nvPr/>
        </p:nvGrpSpPr>
        <p:grpSpPr>
          <a:xfrm>
            <a:off x="7592378" y="1212672"/>
            <a:ext cx="1636923" cy="1411140"/>
            <a:chOff x="7526050" y="1265168"/>
            <a:chExt cx="1636923" cy="1411140"/>
          </a:xfrm>
        </p:grpSpPr>
        <p:sp>
          <p:nvSpPr>
            <p:cNvPr id="35" name="六边形 34"/>
            <p:cNvSpPr/>
            <p:nvPr/>
          </p:nvSpPr>
          <p:spPr>
            <a:xfrm>
              <a:off x="7526050" y="1265168"/>
              <a:ext cx="1636923" cy="1411140"/>
            </a:xfrm>
            <a:prstGeom prst="hexagon">
              <a:avLst/>
            </a:prstGeom>
            <a:solidFill>
              <a:srgbClr val="58987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pic>
          <p:nvPicPr>
            <p:cNvPr id="61" name="Picture 60"/>
            <p:cNvPicPr>
              <a:picLocks noChangeAspect="1"/>
            </p:cNvPicPr>
            <p:nvPr/>
          </p:nvPicPr>
          <p:blipFill>
            <a:blip r:embed="rId6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94464" y="1596309"/>
              <a:ext cx="720000" cy="720000"/>
            </a:xfrm>
            <a:prstGeom prst="rect">
              <a:avLst/>
            </a:prstGeom>
          </p:spPr>
        </p:pic>
      </p:grpSp>
      <p:grpSp>
        <p:nvGrpSpPr>
          <p:cNvPr id="69" name="Group 68"/>
          <p:cNvGrpSpPr/>
          <p:nvPr/>
        </p:nvGrpSpPr>
        <p:grpSpPr>
          <a:xfrm>
            <a:off x="9923311" y="1212672"/>
            <a:ext cx="1636923" cy="1411140"/>
            <a:chOff x="9628933" y="1217458"/>
            <a:chExt cx="1636923" cy="1411140"/>
          </a:xfrm>
        </p:grpSpPr>
        <p:sp>
          <p:nvSpPr>
            <p:cNvPr id="51" name="六边形 4"/>
            <p:cNvSpPr/>
            <p:nvPr/>
          </p:nvSpPr>
          <p:spPr>
            <a:xfrm>
              <a:off x="9628933" y="1217458"/>
              <a:ext cx="1636923" cy="1411140"/>
            </a:xfrm>
            <a:prstGeom prst="hexagon">
              <a:avLst/>
            </a:prstGeom>
            <a:solidFill>
              <a:srgbClr val="05588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68" name="Group 67"/>
            <p:cNvGrpSpPr/>
            <p:nvPr/>
          </p:nvGrpSpPr>
          <p:grpSpPr>
            <a:xfrm>
              <a:off x="10087394" y="1563028"/>
              <a:ext cx="720000" cy="818402"/>
              <a:chOff x="10510654" y="1534091"/>
              <a:chExt cx="720000" cy="818402"/>
            </a:xfrm>
          </p:grpSpPr>
          <p:sp>
            <p:nvSpPr>
              <p:cNvPr id="66" name="Rectangle 65"/>
              <p:cNvSpPr/>
              <p:nvPr/>
            </p:nvSpPr>
            <p:spPr>
              <a:xfrm>
                <a:off x="10510654" y="1534091"/>
                <a:ext cx="720000" cy="818402"/>
              </a:xfrm>
              <a:prstGeom prst="rect">
                <a:avLst/>
              </a:prstGeom>
              <a:solidFill>
                <a:schemeClr val="accent1">
                  <a:lumMod val="50000"/>
                </a:schemeClr>
              </a:solidFill>
              <a:ln w="381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/>
              </a:p>
            </p:txBody>
          </p:sp>
          <p:pic>
            <p:nvPicPr>
              <p:cNvPr id="65" name="Picture 64"/>
              <p:cNvPicPr>
                <a:picLocks noChangeAspect="1"/>
              </p:cNvPicPr>
              <p:nvPr/>
            </p:nvPicPr>
            <p:blipFill>
              <a:blip r:embed="rId5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0548920" y="1534092"/>
                <a:ext cx="681734" cy="718616"/>
              </a:xfrm>
              <a:prstGeom prst="rect">
                <a:avLst/>
              </a:prstGeom>
            </p:spPr>
          </p:pic>
        </p:grpSp>
      </p:grpSp>
      <p:sp>
        <p:nvSpPr>
          <p:cNvPr id="70" name="文本框 31"/>
          <p:cNvSpPr txBox="1"/>
          <p:nvPr/>
        </p:nvSpPr>
        <p:spPr>
          <a:xfrm>
            <a:off x="217945" y="3059404"/>
            <a:ext cx="237744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altLang="zh-CN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Pemantauan kepadatan</a:t>
            </a:r>
            <a:r>
              <a:rPr kumimoji="0" lang="id-ID" altLang="zh-CN" sz="2000" b="1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 dilakukan pada siang hari dengan kecerahan yang tidak terhalang oleh mendung. 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74" name="文本框 40"/>
          <p:cNvSpPr txBox="1"/>
          <p:nvPr/>
        </p:nvSpPr>
        <p:spPr>
          <a:xfrm>
            <a:off x="9553052" y="3086158"/>
            <a:ext cx="237744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altLang="zh-CN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Pengujiann alat berjalan hanya</a:t>
            </a:r>
            <a:r>
              <a:rPr kumimoji="0" lang="id-ID" altLang="zh-CN" sz="2000" b="1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 untuk kendaraan roda empat yang terdeteksi. 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20260455"/>
      </p:ext>
    </p:extLst>
  </p:cSld>
  <p:clrMapOvr>
    <a:masterClrMapping/>
  </p:clrMapOvr>
  <p:transition spd="slow" advTm="3000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3"/>
          <p:cNvPicPr>
            <a:picLocks noChangeAspect="1"/>
          </p:cNvPicPr>
          <p:nvPr/>
        </p:nvPicPr>
        <p:blipFill rotWithShape="1">
          <a:blip r:embed="rId2" cstate="screen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2667001" y="-2667001"/>
            <a:ext cx="6858000" cy="12192000"/>
          </a:xfrm>
          <a:prstGeom prst="rect">
            <a:avLst/>
          </a:prstGeom>
        </p:spPr>
      </p:pic>
      <p:pic>
        <p:nvPicPr>
          <p:cNvPr id="3" name="图片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4070716"/>
            <a:ext cx="2873999" cy="2787283"/>
          </a:xfrm>
          <a:prstGeom prst="rect">
            <a:avLst/>
          </a:prstGeom>
        </p:spPr>
      </p:pic>
      <p:pic>
        <p:nvPicPr>
          <p:cNvPr id="4" name="图片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>
            <a:off x="9318001" y="0"/>
            <a:ext cx="2873999" cy="2787283"/>
          </a:xfrm>
          <a:prstGeom prst="rect">
            <a:avLst/>
          </a:prstGeom>
        </p:spPr>
      </p:pic>
      <p:sp>
        <p:nvSpPr>
          <p:cNvPr id="6" name="文本框 128"/>
          <p:cNvSpPr txBox="1">
            <a:spLocks noChangeArrowheads="1"/>
          </p:cNvSpPr>
          <p:nvPr/>
        </p:nvSpPr>
        <p:spPr bwMode="auto">
          <a:xfrm>
            <a:off x="223497" y="236622"/>
            <a:ext cx="695935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/>
            </a:pPr>
            <a:r>
              <a:rPr lang="id-ID" altLang="zh-CN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METODE PENGEMBANGAN SISTEM </a:t>
            </a:r>
            <a:endParaRPr lang="zh-CN" altLang="en-US" sz="2400" b="1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1" name="Group 50"/>
          <p:cNvGrpSpPr/>
          <p:nvPr/>
        </p:nvGrpSpPr>
        <p:grpSpPr>
          <a:xfrm>
            <a:off x="2201441" y="1960801"/>
            <a:ext cx="7285578" cy="4219829"/>
            <a:chOff x="2772822" y="1167644"/>
            <a:chExt cx="6527131" cy="3601359"/>
          </a:xfrm>
        </p:grpSpPr>
        <p:grpSp>
          <p:nvGrpSpPr>
            <p:cNvPr id="11" name="Group 10"/>
            <p:cNvGrpSpPr/>
            <p:nvPr/>
          </p:nvGrpSpPr>
          <p:grpSpPr>
            <a:xfrm>
              <a:off x="2772822" y="1167644"/>
              <a:ext cx="6527131" cy="3601359"/>
              <a:chOff x="619627" y="934909"/>
              <a:chExt cx="6527131" cy="3601359"/>
            </a:xfrm>
          </p:grpSpPr>
          <p:sp>
            <p:nvSpPr>
              <p:cNvPr id="5" name="Rounded Rectangle 4"/>
              <p:cNvSpPr/>
              <p:nvPr/>
            </p:nvSpPr>
            <p:spPr>
              <a:xfrm>
                <a:off x="619627" y="934909"/>
                <a:ext cx="1305426" cy="532943"/>
              </a:xfrm>
              <a:prstGeom prst="roundRect">
                <a:avLst/>
              </a:prstGeom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id-ID" sz="16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Requirement </a:t>
                </a:r>
                <a:endParaRPr lang="id-ID" sz="16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7" name="Rounded Rectangle 6"/>
              <p:cNvSpPr/>
              <p:nvPr/>
            </p:nvSpPr>
            <p:spPr>
              <a:xfrm>
                <a:off x="1925053" y="1704474"/>
                <a:ext cx="1305426" cy="532943"/>
              </a:xfrm>
              <a:prstGeom prst="roundRect">
                <a:avLst/>
              </a:prstGeom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id-ID" sz="16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Design </a:t>
                </a:r>
                <a:endParaRPr lang="id-ID" sz="16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8" name="Rounded Rectangle 7"/>
              <p:cNvSpPr/>
              <p:nvPr/>
            </p:nvSpPr>
            <p:spPr>
              <a:xfrm>
                <a:off x="3230479" y="2474039"/>
                <a:ext cx="1570121" cy="532943"/>
              </a:xfrm>
              <a:prstGeom prst="roundRect">
                <a:avLst/>
              </a:prstGeom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id-ID" sz="16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Implementation</a:t>
                </a:r>
                <a:endParaRPr lang="id-ID" sz="16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9" name="Rounded Rectangle 8"/>
              <p:cNvSpPr/>
              <p:nvPr/>
            </p:nvSpPr>
            <p:spPr>
              <a:xfrm>
                <a:off x="4535906" y="3238682"/>
                <a:ext cx="1305426" cy="532943"/>
              </a:xfrm>
              <a:prstGeom prst="roundRect">
                <a:avLst/>
              </a:prstGeom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id-ID" sz="16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Testing </a:t>
                </a:r>
                <a:endParaRPr lang="id-ID" sz="16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0" name="Rounded Rectangle 9"/>
              <p:cNvSpPr/>
              <p:nvPr/>
            </p:nvSpPr>
            <p:spPr>
              <a:xfrm>
                <a:off x="5841332" y="4003325"/>
                <a:ext cx="1305426" cy="532943"/>
              </a:xfrm>
              <a:prstGeom prst="roundRect">
                <a:avLst/>
              </a:prstGeom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id-ID" sz="16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Maintenance</a:t>
                </a:r>
                <a:endParaRPr lang="id-ID" sz="16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cxnSp>
          <p:nvCxnSpPr>
            <p:cNvPr id="13" name="Elbow Connector 12"/>
            <p:cNvCxnSpPr/>
            <p:nvPr/>
          </p:nvCxnSpPr>
          <p:spPr>
            <a:xfrm>
              <a:off x="4078248" y="1393641"/>
              <a:ext cx="782510" cy="539941"/>
            </a:xfrm>
            <a:prstGeom prst="bentConnector3">
              <a:avLst>
                <a:gd name="adj1" fmla="val 99202"/>
              </a:avLst>
            </a:prstGeom>
            <a:ln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23" name="Elbow Connector 22"/>
            <p:cNvCxnSpPr>
              <a:stCxn id="7" idx="3"/>
            </p:cNvCxnSpPr>
            <p:nvPr/>
          </p:nvCxnSpPr>
          <p:spPr>
            <a:xfrm>
              <a:off x="5383674" y="2203681"/>
              <a:ext cx="872747" cy="503093"/>
            </a:xfrm>
            <a:prstGeom prst="bentConnector3">
              <a:avLst>
                <a:gd name="adj1" fmla="val 99629"/>
              </a:avLst>
            </a:prstGeom>
            <a:ln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30" name="Elbow Connector 29"/>
            <p:cNvCxnSpPr/>
            <p:nvPr/>
          </p:nvCxnSpPr>
          <p:spPr>
            <a:xfrm>
              <a:off x="6953795" y="2973245"/>
              <a:ext cx="577973" cy="498172"/>
            </a:xfrm>
            <a:prstGeom prst="bentConnector3">
              <a:avLst>
                <a:gd name="adj1" fmla="val 99961"/>
              </a:avLst>
            </a:prstGeom>
            <a:ln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35" name="Elbow Connector 34"/>
            <p:cNvCxnSpPr>
              <a:stCxn id="9" idx="3"/>
            </p:cNvCxnSpPr>
            <p:nvPr/>
          </p:nvCxnSpPr>
          <p:spPr>
            <a:xfrm>
              <a:off x="7994527" y="3737889"/>
              <a:ext cx="652713" cy="498171"/>
            </a:xfrm>
            <a:prstGeom prst="bentConnector3">
              <a:avLst>
                <a:gd name="adj1" fmla="val 99770"/>
              </a:avLst>
            </a:prstGeom>
            <a:ln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>
              <a:stCxn id="10" idx="1"/>
            </p:cNvCxnSpPr>
            <p:nvPr/>
          </p:nvCxnSpPr>
          <p:spPr>
            <a:xfrm flipH="1" flipV="1">
              <a:off x="3468287" y="4496558"/>
              <a:ext cx="4526240" cy="5974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40" name="Straight Arrow Connector 39"/>
            <p:cNvCxnSpPr>
              <a:endCxn id="5" idx="2"/>
            </p:cNvCxnSpPr>
            <p:nvPr/>
          </p:nvCxnSpPr>
          <p:spPr>
            <a:xfrm flipH="1" flipV="1">
              <a:off x="3425535" y="1700587"/>
              <a:ext cx="42752" cy="2801944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46" name="Straight Arrow Connector 45"/>
            <p:cNvCxnSpPr/>
            <p:nvPr/>
          </p:nvCxnSpPr>
          <p:spPr>
            <a:xfrm flipV="1">
              <a:off x="7341814" y="4004360"/>
              <a:ext cx="0" cy="492198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48" name="Straight Arrow Connector 47"/>
            <p:cNvCxnSpPr/>
            <p:nvPr/>
          </p:nvCxnSpPr>
          <p:spPr>
            <a:xfrm flipV="1">
              <a:off x="6168734" y="3222331"/>
              <a:ext cx="0" cy="1256841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50" name="Straight Arrow Connector 49"/>
            <p:cNvCxnSpPr/>
            <p:nvPr/>
          </p:nvCxnSpPr>
          <p:spPr>
            <a:xfrm flipV="1">
              <a:off x="4730961" y="2470152"/>
              <a:ext cx="0" cy="2026406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2" name="文本框 31"/>
          <p:cNvSpPr txBox="1"/>
          <p:nvPr/>
        </p:nvSpPr>
        <p:spPr>
          <a:xfrm>
            <a:off x="1392982" y="1409411"/>
            <a:ext cx="16169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d-ID" altLang="zh-CN" sz="2000" b="1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Waterfall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0978600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3"/>
          <p:cNvPicPr>
            <a:picLocks noChangeAspect="1"/>
          </p:cNvPicPr>
          <p:nvPr/>
        </p:nvPicPr>
        <p:blipFill rotWithShape="1">
          <a:blip r:embed="rId2" cstate="screen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2667001" y="-2667001"/>
            <a:ext cx="6858000" cy="12192000"/>
          </a:xfrm>
          <a:prstGeom prst="rect">
            <a:avLst/>
          </a:prstGeom>
        </p:spPr>
      </p:pic>
      <p:pic>
        <p:nvPicPr>
          <p:cNvPr id="3" name="图片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4070716"/>
            <a:ext cx="2873999" cy="2787283"/>
          </a:xfrm>
          <a:prstGeom prst="rect">
            <a:avLst/>
          </a:prstGeom>
        </p:spPr>
      </p:pic>
      <p:pic>
        <p:nvPicPr>
          <p:cNvPr id="4" name="图片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>
            <a:off x="9318001" y="0"/>
            <a:ext cx="2873999" cy="2787283"/>
          </a:xfrm>
          <a:prstGeom prst="rect">
            <a:avLst/>
          </a:prstGeom>
        </p:spPr>
      </p:pic>
      <p:sp>
        <p:nvSpPr>
          <p:cNvPr id="6" name="文本框 128"/>
          <p:cNvSpPr txBox="1">
            <a:spLocks noChangeArrowheads="1"/>
          </p:cNvSpPr>
          <p:nvPr/>
        </p:nvSpPr>
        <p:spPr bwMode="auto">
          <a:xfrm>
            <a:off x="223497" y="236622"/>
            <a:ext cx="695935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/>
            </a:pPr>
            <a:r>
              <a:rPr lang="id-ID" altLang="zh-CN" sz="2400" b="1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METODE PENELITIAN </a:t>
            </a:r>
            <a:endParaRPr lang="zh-CN" altLang="en-US" sz="2400" b="1" dirty="0">
              <a:solidFill>
                <a:prstClr val="black">
                  <a:lumMod val="85000"/>
                  <a:lumOff val="1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437000" y="1768183"/>
            <a:ext cx="9167289" cy="3000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id-ID" i="1" dirty="0"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B</a:t>
            </a:r>
            <a:r>
              <a:rPr lang="id-ID" i="1" dirty="0" smtClean="0"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ackground </a:t>
            </a:r>
            <a:r>
              <a:rPr lang="id-ID" i="1" dirty="0"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subtraction</a:t>
            </a:r>
            <a:r>
              <a:rPr lang="id-ID" dirty="0"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 dengan  </a:t>
            </a:r>
            <a:r>
              <a:rPr lang="id-ID" i="1" dirty="0"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gaussian mixture model</a:t>
            </a:r>
            <a:r>
              <a:rPr lang="id-ID" dirty="0"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 (</a:t>
            </a:r>
            <a:r>
              <a:rPr lang="id-ID" dirty="0" smtClean="0"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GMM), untuk </a:t>
            </a:r>
            <a:r>
              <a:rPr lang="id-ID" dirty="0"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memodelkan warna – warna </a:t>
            </a:r>
            <a:r>
              <a:rPr lang="id-ID" i="1" dirty="0"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foreground</a:t>
            </a:r>
            <a:r>
              <a:rPr lang="id-ID" dirty="0"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 dari tiap </a:t>
            </a:r>
            <a:r>
              <a:rPr lang="id-ID" i="1" dirty="0"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pixel</a:t>
            </a:r>
            <a:r>
              <a:rPr lang="id-ID" dirty="0"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 yang dapat menangkap perubahan</a:t>
            </a:r>
            <a:r>
              <a:rPr lang="id-ID" i="1" dirty="0"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 pixel </a:t>
            </a:r>
            <a:r>
              <a:rPr lang="id-ID" dirty="0"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dalam waktu tertentu. Dengan tujuan untuk mengenali </a:t>
            </a:r>
            <a:r>
              <a:rPr lang="id-ID" i="1" dirty="0"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foreground </a:t>
            </a:r>
            <a:r>
              <a:rPr lang="id-ID" dirty="0"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dan</a:t>
            </a:r>
            <a:r>
              <a:rPr lang="id-ID" i="1" dirty="0"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 background</a:t>
            </a:r>
            <a:r>
              <a:rPr lang="id-ID" dirty="0"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. </a:t>
            </a:r>
            <a:endParaRPr lang="id-ID" dirty="0" smtClean="0">
              <a:latin typeface="Microsoft YaHei" panose="020B0503020204020204" pitchFamily="34" charset="-122"/>
              <a:ea typeface="Microsoft YaHei" panose="020B0503020204020204" pitchFamily="34" charset="-122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endParaRPr lang="id-ID" dirty="0" smtClean="0">
              <a:latin typeface="Microsoft YaHei" panose="020B0503020204020204" pitchFamily="34" charset="-122"/>
              <a:ea typeface="Microsoft YaHei" panose="020B0503020204020204" pitchFamily="34" charset="-122"/>
              <a:cs typeface="Times New Roman" panose="02020603050405020304" pitchFamily="18" charset="0"/>
            </a:endParaRPr>
          </a:p>
          <a:p>
            <a:pPr marL="285750" indent="-285750" algn="just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id-ID" i="1" dirty="0" smtClean="0"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Kalman </a:t>
            </a:r>
            <a:r>
              <a:rPr lang="id-ID" i="1" dirty="0"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Filter</a:t>
            </a:r>
            <a:r>
              <a:rPr lang="id-ID" dirty="0"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 untuk </a:t>
            </a:r>
            <a:r>
              <a:rPr lang="id-ID" i="1" dirty="0"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object tracking</a:t>
            </a:r>
            <a:r>
              <a:rPr lang="id-ID" dirty="0"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 yang memiliki nilai blob</a:t>
            </a:r>
            <a:r>
              <a:rPr lang="id-ID" i="1" dirty="0"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 foreground </a:t>
            </a:r>
            <a:r>
              <a:rPr lang="id-ID" dirty="0"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berfungsi untuk meghitung jumlah kendaraan. </a:t>
            </a:r>
            <a:endParaRPr lang="id-ID" sz="1600" dirty="0">
              <a:effectLst/>
              <a:latin typeface="Microsoft YaHei" panose="020B0503020204020204" pitchFamily="34" charset="-122"/>
              <a:ea typeface="Microsoft YaHei" panose="020B0503020204020204" pitchFamily="34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383425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6768" y="1668301"/>
            <a:ext cx="7628022" cy="4636387"/>
          </a:xfrm>
          <a:prstGeom prst="rect">
            <a:avLst/>
          </a:prstGeom>
        </p:spPr>
      </p:pic>
      <p:pic>
        <p:nvPicPr>
          <p:cNvPr id="5" name="图片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" y="4070716"/>
            <a:ext cx="2873999" cy="2787283"/>
          </a:xfrm>
          <a:prstGeom prst="rect">
            <a:avLst/>
          </a:prstGeom>
        </p:spPr>
      </p:pic>
      <p:pic>
        <p:nvPicPr>
          <p:cNvPr id="6" name="图片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0800000">
            <a:off x="9318001" y="0"/>
            <a:ext cx="2873999" cy="2787283"/>
          </a:xfrm>
          <a:prstGeom prst="rect">
            <a:avLst/>
          </a:prstGeom>
        </p:spPr>
      </p:pic>
      <p:sp>
        <p:nvSpPr>
          <p:cNvPr id="8" name="文本框 128"/>
          <p:cNvSpPr txBox="1">
            <a:spLocks noChangeArrowheads="1"/>
          </p:cNvSpPr>
          <p:nvPr/>
        </p:nvSpPr>
        <p:spPr bwMode="auto">
          <a:xfrm>
            <a:off x="223497" y="236622"/>
            <a:ext cx="695935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/>
            </a:pPr>
            <a:r>
              <a:rPr lang="id-ID" altLang="zh-CN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GAMBARAN UMUM YANG DIUSULKAN </a:t>
            </a:r>
            <a:endParaRPr lang="zh-CN" altLang="en-US" sz="2400" b="1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22186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-20320" y="12700"/>
            <a:ext cx="12212320" cy="6858000"/>
          </a:xfrm>
          <a:prstGeom prst="rect">
            <a:avLst/>
          </a:prstGeom>
          <a:solidFill>
            <a:schemeClr val="tx1">
              <a:alpha val="5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10" name="图片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4070716"/>
            <a:ext cx="2873999" cy="2787283"/>
          </a:xfrm>
          <a:prstGeom prst="rect">
            <a:avLst/>
          </a:prstGeom>
        </p:spPr>
      </p:pic>
      <p:pic>
        <p:nvPicPr>
          <p:cNvPr id="11" name="图片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>
            <a:off x="9318001" y="0"/>
            <a:ext cx="2873999" cy="2787283"/>
          </a:xfrm>
          <a:prstGeom prst="rect">
            <a:avLst/>
          </a:prstGeom>
        </p:spPr>
      </p:pic>
      <p:sp>
        <p:nvSpPr>
          <p:cNvPr id="13" name="Flowchart: Terminator 12"/>
          <p:cNvSpPr/>
          <p:nvPr/>
        </p:nvSpPr>
        <p:spPr>
          <a:xfrm>
            <a:off x="4979337" y="182445"/>
            <a:ext cx="1540042" cy="697831"/>
          </a:xfrm>
          <a:prstGeom prst="flowChartTerminator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START </a:t>
            </a:r>
            <a:endParaRPr lang="id-ID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Flowchart: Data 13"/>
          <p:cNvSpPr/>
          <p:nvPr/>
        </p:nvSpPr>
        <p:spPr>
          <a:xfrm>
            <a:off x="1489004" y="1299889"/>
            <a:ext cx="2285999" cy="950494"/>
          </a:xfrm>
          <a:prstGeom prst="flowChartInputOutpu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INPUT VIDEO REKAMAN</a:t>
            </a:r>
            <a:endParaRPr lang="id-ID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Flowchart: Process 14"/>
          <p:cNvSpPr/>
          <p:nvPr/>
        </p:nvSpPr>
        <p:spPr>
          <a:xfrm>
            <a:off x="7570326" y="1299889"/>
            <a:ext cx="2339406" cy="858285"/>
          </a:xfrm>
          <a:prstGeom prst="flowChartProcess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EKSTRAK FRAME</a:t>
            </a:r>
            <a:endParaRPr lang="id-ID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Flowchart: Process 15"/>
          <p:cNvSpPr/>
          <p:nvPr/>
        </p:nvSpPr>
        <p:spPr>
          <a:xfrm>
            <a:off x="1129024" y="2787283"/>
            <a:ext cx="2339406" cy="858285"/>
          </a:xfrm>
          <a:prstGeom prst="flowChartProcess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GMM Background Subtraction</a:t>
            </a:r>
            <a:endParaRPr lang="id-ID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Flowchart: Process 16"/>
          <p:cNvSpPr/>
          <p:nvPr/>
        </p:nvSpPr>
        <p:spPr>
          <a:xfrm>
            <a:off x="1115676" y="4182468"/>
            <a:ext cx="2339406" cy="858285"/>
          </a:xfrm>
          <a:prstGeom prst="flowChartProcess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KALMAN FILTER Tracking Object</a:t>
            </a:r>
            <a:endParaRPr lang="id-ID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Flowchart: Process 17"/>
          <p:cNvSpPr/>
          <p:nvPr/>
        </p:nvSpPr>
        <p:spPr>
          <a:xfrm>
            <a:off x="7570326" y="4192432"/>
            <a:ext cx="2339406" cy="858285"/>
          </a:xfrm>
          <a:prstGeom prst="flowChartProcess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ANALISIS KEPADATAN</a:t>
            </a:r>
            <a:endParaRPr lang="id-ID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Flowchart: Data 18"/>
          <p:cNvSpPr/>
          <p:nvPr/>
        </p:nvSpPr>
        <p:spPr>
          <a:xfrm>
            <a:off x="7570326" y="5592599"/>
            <a:ext cx="2285999" cy="950494"/>
          </a:xfrm>
          <a:prstGeom prst="flowChartInputOutpu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OUTPUT Informasi Kepadatan</a:t>
            </a:r>
            <a:endParaRPr lang="id-ID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Flowchart: Data 19"/>
          <p:cNvSpPr/>
          <p:nvPr/>
        </p:nvSpPr>
        <p:spPr>
          <a:xfrm>
            <a:off x="7597029" y="2700056"/>
            <a:ext cx="2285999" cy="950494"/>
          </a:xfrm>
          <a:prstGeom prst="flowChartInputOutpu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OUTPUT Data Frame</a:t>
            </a:r>
            <a:endParaRPr lang="id-ID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Flowchart: Terminator 20"/>
          <p:cNvSpPr/>
          <p:nvPr/>
        </p:nvSpPr>
        <p:spPr>
          <a:xfrm>
            <a:off x="1536704" y="5718930"/>
            <a:ext cx="1540042" cy="697831"/>
          </a:xfrm>
          <a:prstGeom prst="flowChartTerminator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END</a:t>
            </a:r>
            <a:endParaRPr lang="id-ID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45" name="Straight Connector 44"/>
          <p:cNvCxnSpPr/>
          <p:nvPr/>
        </p:nvCxnSpPr>
        <p:spPr>
          <a:xfrm>
            <a:off x="5749358" y="880276"/>
            <a:ext cx="0" cy="214598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/>
          <p:cNvCxnSpPr/>
          <p:nvPr/>
        </p:nvCxnSpPr>
        <p:spPr>
          <a:xfrm flipH="1">
            <a:off x="2731168" y="1094874"/>
            <a:ext cx="301819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Arrow Connector 48"/>
          <p:cNvCxnSpPr/>
          <p:nvPr/>
        </p:nvCxnSpPr>
        <p:spPr>
          <a:xfrm>
            <a:off x="2719137" y="1094874"/>
            <a:ext cx="12031" cy="205015"/>
          </a:xfrm>
          <a:prstGeom prst="straightConnector1">
            <a:avLst/>
          </a:prstGeom>
          <a:ln w="3810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Arrow Connector 50"/>
          <p:cNvCxnSpPr>
            <a:stCxn id="14" idx="5"/>
          </p:cNvCxnSpPr>
          <p:nvPr/>
        </p:nvCxnSpPr>
        <p:spPr>
          <a:xfrm>
            <a:off x="3546403" y="1775136"/>
            <a:ext cx="4023923" cy="0"/>
          </a:xfrm>
          <a:prstGeom prst="straightConnector1">
            <a:avLst/>
          </a:prstGeom>
          <a:ln w="3810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Arrow Connector 52"/>
          <p:cNvCxnSpPr>
            <a:stCxn id="15" idx="2"/>
          </p:cNvCxnSpPr>
          <p:nvPr/>
        </p:nvCxnSpPr>
        <p:spPr>
          <a:xfrm flipH="1">
            <a:off x="8740028" y="2158174"/>
            <a:ext cx="1" cy="541882"/>
          </a:xfrm>
          <a:prstGeom prst="straightConnector1">
            <a:avLst/>
          </a:prstGeom>
          <a:ln w="3810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Arrow Connector 54"/>
          <p:cNvCxnSpPr>
            <a:stCxn id="20" idx="2"/>
          </p:cNvCxnSpPr>
          <p:nvPr/>
        </p:nvCxnSpPr>
        <p:spPr>
          <a:xfrm flipH="1">
            <a:off x="3468430" y="3175303"/>
            <a:ext cx="4357199" cy="41122"/>
          </a:xfrm>
          <a:prstGeom prst="straightConnector1">
            <a:avLst/>
          </a:prstGeom>
          <a:ln w="3810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Arrow Connector 56"/>
          <p:cNvCxnSpPr>
            <a:endCxn id="17" idx="0"/>
          </p:cNvCxnSpPr>
          <p:nvPr/>
        </p:nvCxnSpPr>
        <p:spPr>
          <a:xfrm>
            <a:off x="2285379" y="3645568"/>
            <a:ext cx="0" cy="536900"/>
          </a:xfrm>
          <a:prstGeom prst="straightConnector1">
            <a:avLst/>
          </a:prstGeom>
          <a:ln w="3810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Arrow Connector 60"/>
          <p:cNvCxnSpPr>
            <a:stCxn id="17" idx="3"/>
            <a:endCxn id="18" idx="1"/>
          </p:cNvCxnSpPr>
          <p:nvPr/>
        </p:nvCxnSpPr>
        <p:spPr>
          <a:xfrm>
            <a:off x="3455082" y="4611611"/>
            <a:ext cx="4115244" cy="9964"/>
          </a:xfrm>
          <a:prstGeom prst="straightConnector1">
            <a:avLst/>
          </a:prstGeom>
          <a:ln w="3810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Arrow Connector 62"/>
          <p:cNvCxnSpPr>
            <a:endCxn id="19" idx="1"/>
          </p:cNvCxnSpPr>
          <p:nvPr/>
        </p:nvCxnSpPr>
        <p:spPr>
          <a:xfrm>
            <a:off x="8713325" y="5050717"/>
            <a:ext cx="1" cy="541882"/>
          </a:xfrm>
          <a:prstGeom prst="straightConnector1">
            <a:avLst/>
          </a:prstGeom>
          <a:ln w="3810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Arrow Connector 65"/>
          <p:cNvCxnSpPr>
            <a:stCxn id="19" idx="2"/>
          </p:cNvCxnSpPr>
          <p:nvPr/>
        </p:nvCxnSpPr>
        <p:spPr>
          <a:xfrm flipH="1">
            <a:off x="3068748" y="6067846"/>
            <a:ext cx="4730178" cy="0"/>
          </a:xfrm>
          <a:prstGeom prst="straightConnector1">
            <a:avLst/>
          </a:prstGeom>
          <a:ln w="3810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文本框 128"/>
          <p:cNvSpPr txBox="1">
            <a:spLocks noChangeArrowheads="1"/>
          </p:cNvSpPr>
          <p:nvPr/>
        </p:nvSpPr>
        <p:spPr bwMode="auto">
          <a:xfrm>
            <a:off x="223498" y="236622"/>
            <a:ext cx="434850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1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/>
            </a:pPr>
            <a:r>
              <a:rPr lang="id-ID" altLang="zh-CN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RANCANGAN SISTEM 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8427727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3"/>
          <p:cNvPicPr>
            <a:picLocks noChangeAspect="1"/>
          </p:cNvPicPr>
          <p:nvPr/>
        </p:nvPicPr>
        <p:blipFill rotWithShape="1">
          <a:blip r:embed="rId2" cstate="screen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2667000" y="-2667000"/>
            <a:ext cx="6858000" cy="12192000"/>
          </a:xfrm>
          <a:prstGeom prst="rect">
            <a:avLst/>
          </a:prstGeom>
        </p:spPr>
      </p:pic>
      <p:pic>
        <p:nvPicPr>
          <p:cNvPr id="3" name="图片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070717"/>
            <a:ext cx="2873999" cy="2787283"/>
          </a:xfrm>
          <a:prstGeom prst="rect">
            <a:avLst/>
          </a:prstGeom>
        </p:spPr>
      </p:pic>
      <p:pic>
        <p:nvPicPr>
          <p:cNvPr id="4" name="图片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>
            <a:off x="9318000" y="1"/>
            <a:ext cx="2873999" cy="2787283"/>
          </a:xfrm>
          <a:prstGeom prst="rect">
            <a:avLst/>
          </a:prstGeom>
        </p:spPr>
      </p:pic>
      <p:sp>
        <p:nvSpPr>
          <p:cNvPr id="6" name="文本框 128"/>
          <p:cNvSpPr txBox="1">
            <a:spLocks noChangeArrowheads="1"/>
          </p:cNvSpPr>
          <p:nvPr/>
        </p:nvSpPr>
        <p:spPr bwMode="auto">
          <a:xfrm>
            <a:off x="361297" y="346993"/>
            <a:ext cx="429770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/>
            </a:pPr>
            <a:r>
              <a:rPr lang="id-ID" altLang="zh-CN" sz="2400" b="1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SPESIFIKASI SISTEM </a:t>
            </a:r>
            <a:endParaRPr lang="zh-CN" altLang="en-US" sz="2400" b="1" dirty="0">
              <a:solidFill>
                <a:prstClr val="black">
                  <a:lumMod val="85000"/>
                  <a:lumOff val="1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Shape 918"/>
          <p:cNvSpPr/>
          <p:nvPr/>
        </p:nvSpPr>
        <p:spPr>
          <a:xfrm flipH="1" flipV="1">
            <a:off x="5963895" y="49741"/>
            <a:ext cx="25399" cy="6808260"/>
          </a:xfrm>
          <a:prstGeom prst="line">
            <a:avLst/>
          </a:prstGeom>
          <a:ln w="38100">
            <a:solidFill>
              <a:srgbClr val="ADBACA"/>
            </a:solidFill>
            <a:custDash>
              <a:ds d="200000" sp="200000"/>
            </a:custDash>
            <a:miter lim="400000"/>
          </a:ln>
        </p:spPr>
        <p:txBody>
          <a:bodyPr lIns="0" tIns="0" rIns="0" bIns="0" anchor="ctr"/>
          <a:lstStyle/>
          <a:p>
            <a:pPr marL="0" marR="0" lvl="0" indent="0" defTabSz="2286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>
                <a:latin typeface="Helvetica"/>
                <a:ea typeface="Helvetica"/>
                <a:cs typeface="Helvetica"/>
                <a:sym typeface="Helvetica"/>
              </a:defRPr>
            </a:pPr>
            <a:endParaRPr kumimoji="0" sz="6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Helvetica"/>
              <a:sym typeface="Arial" panose="020B0604020202020204" pitchFamily="34" charset="0"/>
            </a:endParaRPr>
          </a:p>
        </p:txBody>
      </p:sp>
      <p:sp>
        <p:nvSpPr>
          <p:cNvPr id="9" name="文本框 128"/>
          <p:cNvSpPr txBox="1">
            <a:spLocks noChangeArrowheads="1"/>
          </p:cNvSpPr>
          <p:nvPr/>
        </p:nvSpPr>
        <p:spPr bwMode="auto">
          <a:xfrm>
            <a:off x="6159500" y="344947"/>
            <a:ext cx="506854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/>
            </a:pPr>
            <a:r>
              <a:rPr lang="id-ID" altLang="zh-CN" sz="2400" b="1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RUANG LINGKUP PENGUJIAN </a:t>
            </a:r>
            <a:endParaRPr lang="zh-CN" altLang="en-US" sz="2400" b="1" dirty="0">
              <a:solidFill>
                <a:prstClr val="black">
                  <a:lumMod val="85000"/>
                  <a:lumOff val="1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0221375"/>
              </p:ext>
            </p:extLst>
          </p:nvPr>
        </p:nvGraphicFramePr>
        <p:xfrm>
          <a:off x="361297" y="1155649"/>
          <a:ext cx="5035550" cy="1498650"/>
        </p:xfrm>
        <a:graphic>
          <a:graphicData uri="http://schemas.openxmlformats.org/drawingml/2006/table">
            <a:tbl>
              <a:tblPr firstRow="1" firstCol="1" bandRow="1">
                <a:tableStyleId>{BC89EF96-8CEA-46FF-86C4-4CE0E7609802}</a:tableStyleId>
              </a:tblPr>
              <a:tblGrid>
                <a:gridCol w="544195"/>
                <a:gridCol w="2298065"/>
                <a:gridCol w="2193290"/>
              </a:tblGrid>
              <a:tr h="49955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d-ID" sz="1800" dirty="0">
                          <a:effectLst/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No</a:t>
                      </a:r>
                      <a:endParaRPr lang="id-ID" sz="1800" dirty="0">
                        <a:effectLst/>
                        <a:latin typeface="Microsoft YaHei" panose="020B0503020204020204" pitchFamily="34" charset="-122"/>
                        <a:ea typeface="Microsoft YaHei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d-ID" sz="1800" dirty="0">
                          <a:effectLst/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Hardware</a:t>
                      </a:r>
                      <a:endParaRPr lang="id-ID" sz="1800" dirty="0">
                        <a:effectLst/>
                        <a:latin typeface="Microsoft YaHei" panose="020B0503020204020204" pitchFamily="34" charset="-122"/>
                        <a:ea typeface="Microsoft YaHei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d-ID" sz="1800" dirty="0">
                          <a:effectLst/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Software</a:t>
                      </a:r>
                      <a:endParaRPr lang="id-ID" sz="1800" dirty="0">
                        <a:effectLst/>
                        <a:latin typeface="Microsoft YaHei" panose="020B0503020204020204" pitchFamily="34" charset="-122"/>
                        <a:ea typeface="Microsoft YaHei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499550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id-ID" sz="1800">
                          <a:effectLst/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 </a:t>
                      </a:r>
                      <a:endParaRPr lang="id-ID" sz="1800">
                        <a:effectLst/>
                        <a:latin typeface="Microsoft YaHei" panose="020B0503020204020204" pitchFamily="34" charset="-122"/>
                        <a:ea typeface="Microsoft YaHei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d-ID" sz="1800">
                          <a:effectLst/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Raspberry Pi </a:t>
                      </a:r>
                      <a:endParaRPr lang="id-ID" sz="1800">
                        <a:effectLst/>
                        <a:latin typeface="Microsoft YaHei" panose="020B0503020204020204" pitchFamily="34" charset="-122"/>
                        <a:ea typeface="Microsoft YaHei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d-ID" sz="1800" dirty="0">
                          <a:effectLst/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Rasbian </a:t>
                      </a:r>
                      <a:endParaRPr lang="id-ID" sz="1800" dirty="0">
                        <a:effectLst/>
                        <a:latin typeface="Microsoft YaHei" panose="020B0503020204020204" pitchFamily="34" charset="-122"/>
                        <a:ea typeface="Microsoft YaHei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499550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id-ID" sz="1800" dirty="0" smtClean="0">
                          <a:effectLst/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2. </a:t>
                      </a:r>
                      <a:r>
                        <a:rPr lang="id-ID" sz="1800" dirty="0">
                          <a:effectLst/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 </a:t>
                      </a:r>
                      <a:endParaRPr lang="id-ID" sz="1800" dirty="0">
                        <a:effectLst/>
                        <a:latin typeface="Microsoft YaHei" panose="020B0503020204020204" pitchFamily="34" charset="-122"/>
                        <a:ea typeface="Microsoft YaHei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d-ID" sz="1800">
                          <a:effectLst/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Camera Raspberry</a:t>
                      </a:r>
                      <a:endParaRPr lang="id-ID" sz="1800">
                        <a:effectLst/>
                        <a:latin typeface="Microsoft YaHei" panose="020B0503020204020204" pitchFamily="34" charset="-122"/>
                        <a:ea typeface="Microsoft YaHei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d-ID" sz="1800" dirty="0">
                          <a:effectLst/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OpenCV</a:t>
                      </a:r>
                      <a:endParaRPr lang="id-ID" sz="1800" dirty="0">
                        <a:effectLst/>
                        <a:latin typeface="Microsoft YaHei" panose="020B0503020204020204" pitchFamily="34" charset="-122"/>
                        <a:ea typeface="Microsoft YaHei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10" name="Rectangle 9"/>
          <p:cNvSpPr/>
          <p:nvPr/>
        </p:nvSpPr>
        <p:spPr>
          <a:xfrm>
            <a:off x="6314391" y="1216322"/>
            <a:ext cx="5047006" cy="38318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 algn="just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id-ID" dirty="0"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Kerja </a:t>
            </a:r>
            <a:r>
              <a:rPr lang="id-ID" dirty="0" smtClean="0"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Alat</a:t>
            </a:r>
          </a:p>
          <a:p>
            <a:pPr lvl="0" algn="just">
              <a:lnSpc>
                <a:spcPct val="150000"/>
              </a:lnSpc>
              <a:spcAft>
                <a:spcPts val="0"/>
              </a:spcAft>
            </a:pPr>
            <a:r>
              <a:rPr lang="id-ID" dirty="0" smtClean="0"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Kinerja </a:t>
            </a:r>
            <a:r>
              <a:rPr lang="id-ID" dirty="0"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alat akan diuji apakah sudah bisa mendeteksi kendaraan menggunakan </a:t>
            </a:r>
            <a:r>
              <a:rPr lang="id-ID" dirty="0" smtClean="0"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camera.</a:t>
            </a:r>
          </a:p>
          <a:p>
            <a:pPr marL="285750" lvl="0" indent="-285750" algn="just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id-ID" dirty="0" smtClean="0"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Komunikasi </a:t>
            </a:r>
          </a:p>
          <a:p>
            <a:pPr lvl="0" algn="just">
              <a:lnSpc>
                <a:spcPct val="150000"/>
              </a:lnSpc>
              <a:spcAft>
                <a:spcPts val="0"/>
              </a:spcAft>
            </a:pPr>
            <a:r>
              <a:rPr lang="id-ID" dirty="0" smtClean="0"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Kekuatan </a:t>
            </a:r>
            <a:r>
              <a:rPr lang="id-ID" i="1" dirty="0"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Raspberry pi</a:t>
            </a:r>
            <a:r>
              <a:rPr lang="id-ID" dirty="0"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anose="02020603050405020304" pitchFamily="18" charset="0"/>
              </a:rPr>
              <a:t>  akan diuji mengirim data ke outputan, dan akan dilihat apakah sudah dapat mengirim data dengan akurat sesuai dengan fungsi alat tersebut.  </a:t>
            </a:r>
            <a:endParaRPr lang="id-ID" dirty="0">
              <a:effectLst/>
              <a:latin typeface="Microsoft YaHei" panose="020B0503020204020204" pitchFamily="34" charset="-122"/>
              <a:ea typeface="Microsoft YaHei" panose="020B0503020204020204" pitchFamily="34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844092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-1" y="0"/>
            <a:ext cx="12212321" cy="6858000"/>
            <a:chOff x="-1" y="0"/>
            <a:chExt cx="12212321" cy="6858000"/>
          </a:xfrm>
        </p:grpSpPr>
        <p:pic>
          <p:nvPicPr>
            <p:cNvPr id="6" name="图片 5"/>
            <p:cNvPicPr>
              <a:picLocks noChangeAspect="1"/>
            </p:cNvPicPr>
            <p:nvPr/>
          </p:nvPicPr>
          <p:blipFill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3568"/>
            <a:stretch/>
          </p:blipFill>
          <p:spPr>
            <a:xfrm>
              <a:off x="-1" y="0"/>
              <a:ext cx="12177745" cy="6858000"/>
            </a:xfrm>
            <a:prstGeom prst="rect">
              <a:avLst/>
            </a:prstGeom>
          </p:spPr>
        </p:pic>
        <p:sp>
          <p:nvSpPr>
            <p:cNvPr id="7" name="矩形 6"/>
            <p:cNvSpPr/>
            <p:nvPr/>
          </p:nvSpPr>
          <p:spPr>
            <a:xfrm>
              <a:off x="0" y="0"/>
              <a:ext cx="12212320" cy="5339751"/>
            </a:xfrm>
            <a:prstGeom prst="rect">
              <a:avLst/>
            </a:prstGeom>
            <a:solidFill>
              <a:schemeClr val="tx1">
                <a:alpha val="58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8" name="平行四边形 7"/>
            <p:cNvSpPr/>
            <p:nvPr/>
          </p:nvSpPr>
          <p:spPr>
            <a:xfrm>
              <a:off x="475009" y="0"/>
              <a:ext cx="3914111" cy="5339751"/>
            </a:xfrm>
            <a:prstGeom prst="parallelogram">
              <a:avLst>
                <a:gd name="adj" fmla="val 66532"/>
              </a:avLst>
            </a:pr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9" name="矩形 8"/>
            <p:cNvSpPr/>
            <p:nvPr/>
          </p:nvSpPr>
          <p:spPr>
            <a:xfrm>
              <a:off x="0" y="5339751"/>
              <a:ext cx="12177744" cy="1518249"/>
            </a:xfrm>
            <a:prstGeom prst="rect">
              <a:avLst/>
            </a:prstGeom>
            <a:solidFill>
              <a:schemeClr val="tx1">
                <a:alpha val="8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sp>
        <p:nvSpPr>
          <p:cNvPr id="10" name="椭圆 9"/>
          <p:cNvSpPr/>
          <p:nvPr/>
        </p:nvSpPr>
        <p:spPr>
          <a:xfrm>
            <a:off x="9123680" y="4172474"/>
            <a:ext cx="2296160" cy="2296160"/>
          </a:xfrm>
          <a:prstGeom prst="ellipse">
            <a:avLst/>
          </a:prstGeom>
          <a:solidFill>
            <a:srgbClr val="589876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9360240" y="3708727"/>
            <a:ext cx="794083" cy="794083"/>
          </a:xfrm>
          <a:prstGeom prst="ellipse">
            <a:avLst/>
          </a:prstGeom>
          <a:solidFill>
            <a:schemeClr val="tx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9138852" y="5761030"/>
            <a:ext cx="442776" cy="442776"/>
          </a:xfrm>
          <a:prstGeom prst="ellipse">
            <a:avLst/>
          </a:prstGeom>
          <a:solidFill>
            <a:schemeClr val="bg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13" name="Freeform 367"/>
          <p:cNvSpPr>
            <a:spLocks noEditPoints="1"/>
          </p:cNvSpPr>
          <p:nvPr/>
        </p:nvSpPr>
        <p:spPr bwMode="auto">
          <a:xfrm>
            <a:off x="9881599" y="4929708"/>
            <a:ext cx="780321" cy="831322"/>
          </a:xfrm>
          <a:custGeom>
            <a:avLst/>
            <a:gdLst>
              <a:gd name="T0" fmla="*/ 251 w 269"/>
              <a:gd name="T1" fmla="*/ 192 h 288"/>
              <a:gd name="T2" fmla="*/ 234 w 269"/>
              <a:gd name="T3" fmla="*/ 209 h 288"/>
              <a:gd name="T4" fmla="*/ 234 w 269"/>
              <a:gd name="T5" fmla="*/ 211 h 288"/>
              <a:gd name="T6" fmla="*/ 201 w 269"/>
              <a:gd name="T7" fmla="*/ 233 h 288"/>
              <a:gd name="T8" fmla="*/ 160 w 269"/>
              <a:gd name="T9" fmla="*/ 240 h 288"/>
              <a:gd name="T10" fmla="*/ 148 w 269"/>
              <a:gd name="T11" fmla="*/ 187 h 288"/>
              <a:gd name="T12" fmla="*/ 146 w 269"/>
              <a:gd name="T13" fmla="*/ 121 h 288"/>
              <a:gd name="T14" fmla="*/ 193 w 269"/>
              <a:gd name="T15" fmla="*/ 121 h 288"/>
              <a:gd name="T16" fmla="*/ 211 w 269"/>
              <a:gd name="T17" fmla="*/ 117 h 288"/>
              <a:gd name="T18" fmla="*/ 222 w 269"/>
              <a:gd name="T19" fmla="*/ 123 h 288"/>
              <a:gd name="T20" fmla="*/ 236 w 269"/>
              <a:gd name="T21" fmla="*/ 109 h 288"/>
              <a:gd name="T22" fmla="*/ 222 w 269"/>
              <a:gd name="T23" fmla="*/ 95 h 288"/>
              <a:gd name="T24" fmla="*/ 210 w 269"/>
              <a:gd name="T25" fmla="*/ 101 h 288"/>
              <a:gd name="T26" fmla="*/ 145 w 269"/>
              <a:gd name="T27" fmla="*/ 101 h 288"/>
              <a:gd name="T28" fmla="*/ 144 w 269"/>
              <a:gd name="T29" fmla="*/ 68 h 288"/>
              <a:gd name="T30" fmla="*/ 169 w 269"/>
              <a:gd name="T31" fmla="*/ 35 h 288"/>
              <a:gd name="T32" fmla="*/ 134 w 269"/>
              <a:gd name="T33" fmla="*/ 0 h 288"/>
              <a:gd name="T34" fmla="*/ 99 w 269"/>
              <a:gd name="T35" fmla="*/ 35 h 288"/>
              <a:gd name="T36" fmla="*/ 124 w 269"/>
              <a:gd name="T37" fmla="*/ 68 h 288"/>
              <a:gd name="T38" fmla="*/ 123 w 269"/>
              <a:gd name="T39" fmla="*/ 101 h 288"/>
              <a:gd name="T40" fmla="*/ 58 w 269"/>
              <a:gd name="T41" fmla="*/ 101 h 288"/>
              <a:gd name="T42" fmla="*/ 46 w 269"/>
              <a:gd name="T43" fmla="*/ 95 h 288"/>
              <a:gd name="T44" fmla="*/ 32 w 269"/>
              <a:gd name="T45" fmla="*/ 109 h 288"/>
              <a:gd name="T46" fmla="*/ 46 w 269"/>
              <a:gd name="T47" fmla="*/ 123 h 288"/>
              <a:gd name="T48" fmla="*/ 57 w 269"/>
              <a:gd name="T49" fmla="*/ 117 h 288"/>
              <a:gd name="T50" fmla="*/ 76 w 269"/>
              <a:gd name="T51" fmla="*/ 121 h 288"/>
              <a:gd name="T52" fmla="*/ 122 w 269"/>
              <a:gd name="T53" fmla="*/ 121 h 288"/>
              <a:gd name="T54" fmla="*/ 120 w 269"/>
              <a:gd name="T55" fmla="*/ 187 h 288"/>
              <a:gd name="T56" fmla="*/ 109 w 269"/>
              <a:gd name="T57" fmla="*/ 239 h 288"/>
              <a:gd name="T58" fmla="*/ 59 w 269"/>
              <a:gd name="T59" fmla="*/ 227 h 288"/>
              <a:gd name="T60" fmla="*/ 34 w 269"/>
              <a:gd name="T61" fmla="*/ 212 h 288"/>
              <a:gd name="T62" fmla="*/ 35 w 269"/>
              <a:gd name="T63" fmla="*/ 209 h 288"/>
              <a:gd name="T64" fmla="*/ 17 w 269"/>
              <a:gd name="T65" fmla="*/ 192 h 288"/>
              <a:gd name="T66" fmla="*/ 0 w 269"/>
              <a:gd name="T67" fmla="*/ 209 h 288"/>
              <a:gd name="T68" fmla="*/ 17 w 269"/>
              <a:gd name="T69" fmla="*/ 227 h 288"/>
              <a:gd name="T70" fmla="*/ 21 w 269"/>
              <a:gd name="T71" fmla="*/ 226 h 288"/>
              <a:gd name="T72" fmla="*/ 48 w 269"/>
              <a:gd name="T73" fmla="*/ 247 h 288"/>
              <a:gd name="T74" fmla="*/ 102 w 269"/>
              <a:gd name="T75" fmla="*/ 273 h 288"/>
              <a:gd name="T76" fmla="*/ 135 w 269"/>
              <a:gd name="T77" fmla="*/ 288 h 288"/>
              <a:gd name="T78" fmla="*/ 166 w 269"/>
              <a:gd name="T79" fmla="*/ 273 h 288"/>
              <a:gd name="T80" fmla="*/ 220 w 269"/>
              <a:gd name="T81" fmla="*/ 247 h 288"/>
              <a:gd name="T82" fmla="*/ 247 w 269"/>
              <a:gd name="T83" fmla="*/ 226 h 288"/>
              <a:gd name="T84" fmla="*/ 251 w 269"/>
              <a:gd name="T85" fmla="*/ 227 h 288"/>
              <a:gd name="T86" fmla="*/ 269 w 269"/>
              <a:gd name="T87" fmla="*/ 209 h 288"/>
              <a:gd name="T88" fmla="*/ 251 w 269"/>
              <a:gd name="T89" fmla="*/ 192 h 288"/>
              <a:gd name="T90" fmla="*/ 115 w 269"/>
              <a:gd name="T91" fmla="*/ 35 h 288"/>
              <a:gd name="T92" fmla="*/ 134 w 269"/>
              <a:gd name="T93" fmla="*/ 16 h 288"/>
              <a:gd name="T94" fmla="*/ 152 w 269"/>
              <a:gd name="T95" fmla="*/ 35 h 288"/>
              <a:gd name="T96" fmla="*/ 134 w 269"/>
              <a:gd name="T97" fmla="*/ 53 h 288"/>
              <a:gd name="T98" fmla="*/ 115 w 269"/>
              <a:gd name="T99" fmla="*/ 35 h 2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269" h="288">
                <a:moveTo>
                  <a:pt x="251" y="192"/>
                </a:moveTo>
                <a:cubicBezTo>
                  <a:pt x="241" y="192"/>
                  <a:pt x="234" y="200"/>
                  <a:pt x="234" y="209"/>
                </a:cubicBezTo>
                <a:cubicBezTo>
                  <a:pt x="234" y="210"/>
                  <a:pt x="234" y="211"/>
                  <a:pt x="234" y="211"/>
                </a:cubicBezTo>
                <a:cubicBezTo>
                  <a:pt x="226" y="217"/>
                  <a:pt x="215" y="224"/>
                  <a:pt x="201" y="233"/>
                </a:cubicBezTo>
                <a:cubicBezTo>
                  <a:pt x="189" y="240"/>
                  <a:pt x="174" y="241"/>
                  <a:pt x="160" y="240"/>
                </a:cubicBezTo>
                <a:cubicBezTo>
                  <a:pt x="148" y="187"/>
                  <a:pt x="148" y="187"/>
                  <a:pt x="148" y="187"/>
                </a:cubicBezTo>
                <a:cubicBezTo>
                  <a:pt x="148" y="187"/>
                  <a:pt x="147" y="153"/>
                  <a:pt x="146" y="121"/>
                </a:cubicBezTo>
                <a:cubicBezTo>
                  <a:pt x="193" y="121"/>
                  <a:pt x="193" y="121"/>
                  <a:pt x="193" y="121"/>
                </a:cubicBezTo>
                <a:cubicBezTo>
                  <a:pt x="211" y="117"/>
                  <a:pt x="211" y="117"/>
                  <a:pt x="211" y="117"/>
                </a:cubicBezTo>
                <a:cubicBezTo>
                  <a:pt x="213" y="120"/>
                  <a:pt x="217" y="123"/>
                  <a:pt x="222" y="123"/>
                </a:cubicBezTo>
                <a:cubicBezTo>
                  <a:pt x="230" y="123"/>
                  <a:pt x="236" y="116"/>
                  <a:pt x="236" y="109"/>
                </a:cubicBezTo>
                <a:cubicBezTo>
                  <a:pt x="236" y="101"/>
                  <a:pt x="230" y="95"/>
                  <a:pt x="222" y="95"/>
                </a:cubicBezTo>
                <a:cubicBezTo>
                  <a:pt x="217" y="95"/>
                  <a:pt x="213" y="97"/>
                  <a:pt x="210" y="101"/>
                </a:cubicBezTo>
                <a:cubicBezTo>
                  <a:pt x="145" y="101"/>
                  <a:pt x="145" y="101"/>
                  <a:pt x="145" y="101"/>
                </a:cubicBezTo>
                <a:cubicBezTo>
                  <a:pt x="145" y="87"/>
                  <a:pt x="144" y="75"/>
                  <a:pt x="144" y="68"/>
                </a:cubicBezTo>
                <a:cubicBezTo>
                  <a:pt x="158" y="63"/>
                  <a:pt x="169" y="50"/>
                  <a:pt x="169" y="35"/>
                </a:cubicBezTo>
                <a:cubicBezTo>
                  <a:pt x="169" y="16"/>
                  <a:pt x="153" y="0"/>
                  <a:pt x="134" y="0"/>
                </a:cubicBezTo>
                <a:cubicBezTo>
                  <a:pt x="115" y="0"/>
                  <a:pt x="99" y="16"/>
                  <a:pt x="99" y="35"/>
                </a:cubicBezTo>
                <a:cubicBezTo>
                  <a:pt x="99" y="50"/>
                  <a:pt x="110" y="64"/>
                  <a:pt x="124" y="68"/>
                </a:cubicBezTo>
                <a:cubicBezTo>
                  <a:pt x="124" y="75"/>
                  <a:pt x="124" y="87"/>
                  <a:pt x="123" y="101"/>
                </a:cubicBezTo>
                <a:cubicBezTo>
                  <a:pt x="58" y="101"/>
                  <a:pt x="58" y="101"/>
                  <a:pt x="58" y="101"/>
                </a:cubicBezTo>
                <a:cubicBezTo>
                  <a:pt x="55" y="97"/>
                  <a:pt x="51" y="95"/>
                  <a:pt x="46" y="95"/>
                </a:cubicBezTo>
                <a:cubicBezTo>
                  <a:pt x="38" y="95"/>
                  <a:pt x="32" y="101"/>
                  <a:pt x="32" y="109"/>
                </a:cubicBezTo>
                <a:cubicBezTo>
                  <a:pt x="32" y="116"/>
                  <a:pt x="38" y="123"/>
                  <a:pt x="46" y="123"/>
                </a:cubicBezTo>
                <a:cubicBezTo>
                  <a:pt x="51" y="123"/>
                  <a:pt x="55" y="120"/>
                  <a:pt x="57" y="117"/>
                </a:cubicBezTo>
                <a:cubicBezTo>
                  <a:pt x="76" y="121"/>
                  <a:pt x="76" y="121"/>
                  <a:pt x="76" y="121"/>
                </a:cubicBezTo>
                <a:cubicBezTo>
                  <a:pt x="122" y="121"/>
                  <a:pt x="122" y="121"/>
                  <a:pt x="122" y="121"/>
                </a:cubicBezTo>
                <a:cubicBezTo>
                  <a:pt x="121" y="153"/>
                  <a:pt x="120" y="187"/>
                  <a:pt x="120" y="187"/>
                </a:cubicBezTo>
                <a:cubicBezTo>
                  <a:pt x="109" y="239"/>
                  <a:pt x="109" y="239"/>
                  <a:pt x="109" y="239"/>
                </a:cubicBezTo>
                <a:cubicBezTo>
                  <a:pt x="91" y="239"/>
                  <a:pt x="73" y="237"/>
                  <a:pt x="59" y="227"/>
                </a:cubicBezTo>
                <a:cubicBezTo>
                  <a:pt x="49" y="221"/>
                  <a:pt x="41" y="217"/>
                  <a:pt x="34" y="212"/>
                </a:cubicBezTo>
                <a:cubicBezTo>
                  <a:pt x="35" y="211"/>
                  <a:pt x="35" y="210"/>
                  <a:pt x="35" y="209"/>
                </a:cubicBezTo>
                <a:cubicBezTo>
                  <a:pt x="35" y="200"/>
                  <a:pt x="27" y="192"/>
                  <a:pt x="17" y="192"/>
                </a:cubicBezTo>
                <a:cubicBezTo>
                  <a:pt x="8" y="192"/>
                  <a:pt x="0" y="200"/>
                  <a:pt x="0" y="209"/>
                </a:cubicBezTo>
                <a:cubicBezTo>
                  <a:pt x="0" y="219"/>
                  <a:pt x="8" y="227"/>
                  <a:pt x="17" y="227"/>
                </a:cubicBezTo>
                <a:cubicBezTo>
                  <a:pt x="19" y="227"/>
                  <a:pt x="20" y="227"/>
                  <a:pt x="21" y="226"/>
                </a:cubicBezTo>
                <a:cubicBezTo>
                  <a:pt x="28" y="232"/>
                  <a:pt x="37" y="239"/>
                  <a:pt x="48" y="247"/>
                </a:cubicBezTo>
                <a:cubicBezTo>
                  <a:pt x="64" y="257"/>
                  <a:pt x="82" y="267"/>
                  <a:pt x="102" y="273"/>
                </a:cubicBezTo>
                <a:cubicBezTo>
                  <a:pt x="105" y="274"/>
                  <a:pt x="128" y="288"/>
                  <a:pt x="135" y="288"/>
                </a:cubicBezTo>
                <a:cubicBezTo>
                  <a:pt x="141" y="288"/>
                  <a:pt x="161" y="276"/>
                  <a:pt x="166" y="273"/>
                </a:cubicBezTo>
                <a:cubicBezTo>
                  <a:pt x="186" y="267"/>
                  <a:pt x="205" y="257"/>
                  <a:pt x="220" y="247"/>
                </a:cubicBezTo>
                <a:cubicBezTo>
                  <a:pt x="231" y="239"/>
                  <a:pt x="241" y="232"/>
                  <a:pt x="247" y="226"/>
                </a:cubicBezTo>
                <a:cubicBezTo>
                  <a:pt x="248" y="227"/>
                  <a:pt x="250" y="227"/>
                  <a:pt x="251" y="227"/>
                </a:cubicBezTo>
                <a:cubicBezTo>
                  <a:pt x="261" y="227"/>
                  <a:pt x="269" y="219"/>
                  <a:pt x="269" y="209"/>
                </a:cubicBezTo>
                <a:cubicBezTo>
                  <a:pt x="269" y="200"/>
                  <a:pt x="261" y="192"/>
                  <a:pt x="251" y="192"/>
                </a:cubicBezTo>
                <a:close/>
                <a:moveTo>
                  <a:pt x="115" y="35"/>
                </a:moveTo>
                <a:cubicBezTo>
                  <a:pt x="115" y="25"/>
                  <a:pt x="124" y="16"/>
                  <a:pt x="134" y="16"/>
                </a:cubicBezTo>
                <a:cubicBezTo>
                  <a:pt x="144" y="16"/>
                  <a:pt x="152" y="25"/>
                  <a:pt x="152" y="35"/>
                </a:cubicBezTo>
                <a:cubicBezTo>
                  <a:pt x="152" y="45"/>
                  <a:pt x="144" y="53"/>
                  <a:pt x="134" y="53"/>
                </a:cubicBezTo>
                <a:cubicBezTo>
                  <a:pt x="124" y="53"/>
                  <a:pt x="115" y="45"/>
                  <a:pt x="115" y="3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endParaRPr lang="zh-CN" altLang="en-US">
              <a:solidFill>
                <a:prstClr val="black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2407882" y="2555606"/>
            <a:ext cx="671579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id-ID" altLang="zh-CN" sz="5400" dirty="0" smtClean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TERIMAKASIH</a:t>
            </a:r>
            <a:endParaRPr lang="zh-CN" altLang="en-US" sz="5400" dirty="0">
              <a:solidFill>
                <a:prstClr val="white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56278679"/>
      </p:ext>
    </p:extLst>
  </p:cSld>
  <p:clrMapOvr>
    <a:masterClrMapping/>
  </p:clrMapOvr>
  <p:transition spd="slow" advTm="3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082 2.59259E-6 L -2.08333E-7 2.59259E-6 " pathEditMode="relative" rAng="0" ptsTypes="AA">
                                      <p:cBhvr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417" y="0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082 2.59259E-6 L -2.08333E-7 2.59259E-6 " pathEditMode="relative" rAng="0" ptsTypes="AA">
                                      <p:cBhvr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417" y="0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082 2.59259E-6 L -2.08333E-7 2.59259E-6 " pathEditMode="relative" rAng="0" ptsTypes="AA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417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4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1059</TotalTime>
  <Words>556</Words>
  <Application>Microsoft Office PowerPoint</Application>
  <PresentationFormat>Widescreen</PresentationFormat>
  <Paragraphs>78</Paragraphs>
  <Slides>12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14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12</vt:i4>
      </vt:variant>
    </vt:vector>
  </HeadingPairs>
  <TitlesOfParts>
    <vt:vector size="28" baseType="lpstr">
      <vt:lpstr>Microsoft YaHei</vt:lpstr>
      <vt:lpstr>Microsoft YaHei</vt:lpstr>
      <vt:lpstr>宋体</vt:lpstr>
      <vt:lpstr>Arial</vt:lpstr>
      <vt:lpstr>Calibri</vt:lpstr>
      <vt:lpstr>Calibri Light</vt:lpstr>
      <vt:lpstr>等线</vt:lpstr>
      <vt:lpstr>等线 Light</vt:lpstr>
      <vt:lpstr>Helvetica</vt:lpstr>
      <vt:lpstr>Microsoft Himalaya</vt:lpstr>
      <vt:lpstr>Open Sans Extrabold</vt:lpstr>
      <vt:lpstr>Times New Roman</vt:lpstr>
      <vt:lpstr>Tw Cen MT</vt:lpstr>
      <vt:lpstr>Wingdings</vt:lpstr>
      <vt:lpstr>Office Theme</vt:lpstr>
      <vt:lpstr>Office 主题​​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Faninda Putri</dc:creator>
  <cp:lastModifiedBy>Faninda Putri</cp:lastModifiedBy>
  <cp:revision>32</cp:revision>
  <dcterms:created xsi:type="dcterms:W3CDTF">2019-01-23T23:04:33Z</dcterms:created>
  <dcterms:modified xsi:type="dcterms:W3CDTF">2019-02-07T14:11:29Z</dcterms:modified>
</cp:coreProperties>
</file>